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705" r:id="rId2"/>
    <p:sldMasterId id="2147483693" r:id="rId3"/>
    <p:sldMasterId id="2147483717" r:id="rId4"/>
  </p:sldMasterIdLst>
  <p:notesMasterIdLst>
    <p:notesMasterId r:id="rId26"/>
  </p:notesMasterIdLst>
  <p:sldIdLst>
    <p:sldId id="261" r:id="rId5"/>
    <p:sldId id="296" r:id="rId6"/>
    <p:sldId id="1039" r:id="rId7"/>
    <p:sldId id="943" r:id="rId8"/>
    <p:sldId id="299" r:id="rId9"/>
    <p:sldId id="308" r:id="rId10"/>
    <p:sldId id="269" r:id="rId11"/>
    <p:sldId id="933" r:id="rId12"/>
    <p:sldId id="294" r:id="rId13"/>
    <p:sldId id="938" r:id="rId14"/>
    <p:sldId id="1036" r:id="rId15"/>
    <p:sldId id="941" r:id="rId16"/>
    <p:sldId id="282" r:id="rId17"/>
    <p:sldId id="1037" r:id="rId18"/>
    <p:sldId id="1038" r:id="rId19"/>
    <p:sldId id="276" r:id="rId20"/>
    <p:sldId id="939" r:id="rId21"/>
    <p:sldId id="280" r:id="rId22"/>
    <p:sldId id="945" r:id="rId23"/>
    <p:sldId id="260" r:id="rId24"/>
    <p:sldId id="284" r:id="rId25"/>
  </p:sldIdLst>
  <p:sldSz cx="9144000" cy="5143500" type="screen16x9"/>
  <p:notesSz cx="9236075" cy="7010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432">
          <p15:clr>
            <a:srgbClr val="A4A3A4"/>
          </p15:clr>
        </p15:guide>
      </p15:sldGuideLst>
    </p:ext>
    <p:ext uri="{2D200454-40CA-4A62-9FC3-DE9A4176ACB9}">
      <p15:notesGuideLst xmlns:p15="http://schemas.microsoft.com/office/powerpoint/2012/main">
        <p15:guide id="1" orient="horz" pos="2208">
          <p15:clr>
            <a:srgbClr val="A4A3A4"/>
          </p15:clr>
        </p15:guide>
        <p15:guide id="2" pos="2909">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R8QjkQo7OGzUyhsvpbsTac+pZ4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F46945-902B-86BA-AECE-9B8708FDC947}" name="Ann Kutsch" initials="AK" userId="S::aKutsch@sintx.com::ae54b702-9da6-4743-bbf9-494f1d16849d" providerId="AD"/>
  <p188:author id="{F76094CD-9A58-8C7D-92F3-21A822380C1C}" name="Ann Kutsch" initials="AK" userId="S::akutsch@sintx.com::ae54b702-9da6-4743-bbf9-494f1d1684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DDD465"/>
    <a:srgbClr val="E5DE87"/>
    <a:srgbClr val="C9BF2B"/>
    <a:srgbClr val="FD7F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9908" autoAdjust="0"/>
  </p:normalViewPr>
  <p:slideViewPr>
    <p:cSldViewPr snapToGrid="0">
      <p:cViewPr varScale="1">
        <p:scale>
          <a:sx n="78" d="100"/>
          <a:sy n="78" d="100"/>
        </p:scale>
        <p:origin x="620" y="30"/>
      </p:cViewPr>
      <p:guideLst>
        <p:guide orient="horz" pos="1620"/>
        <p:guide pos="2880"/>
        <p:guide pos="43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0" y="0"/>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36"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 y="0"/>
            <a:ext cx="4003542" cy="351470"/>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Overpass"/>
                <a:ea typeface="Overpass"/>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dirty="0"/>
          </a:p>
        </p:txBody>
      </p:sp>
      <p:sp>
        <p:nvSpPr>
          <p:cNvPr id="4" name="Google Shape;4;n"/>
          <p:cNvSpPr txBox="1">
            <a:spLocks noGrp="1"/>
          </p:cNvSpPr>
          <p:nvPr>
            <p:ph type="dt" idx="10"/>
          </p:nvPr>
        </p:nvSpPr>
        <p:spPr>
          <a:xfrm>
            <a:off x="5230469" y="0"/>
            <a:ext cx="4003542" cy="351470"/>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Overpass"/>
                <a:ea typeface="Overpass"/>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dirty="0"/>
          </a:p>
        </p:txBody>
      </p:sp>
      <p:sp>
        <p:nvSpPr>
          <p:cNvPr id="5" name="Google Shape;5;n"/>
          <p:cNvSpPr>
            <a:spLocks noGrp="1" noRot="1" noChangeAspect="1"/>
          </p:cNvSpPr>
          <p:nvPr>
            <p:ph type="sldImg" idx="3"/>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4850" y="3330652"/>
            <a:ext cx="7386376" cy="3153730"/>
          </a:xfrm>
          <a:prstGeom prst="rect">
            <a:avLst/>
          </a:prstGeom>
          <a:noFill/>
          <a:ln>
            <a:noFill/>
          </a:ln>
        </p:spPr>
        <p:txBody>
          <a:bodyPr spcFirstLastPara="1" wrap="square" lIns="93150" tIns="46575" rIns="93150" bIns="46575"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3" y="6657743"/>
            <a:ext cx="4003542" cy="351470"/>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Overpass"/>
                <a:ea typeface="Overpass"/>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dirty="0"/>
          </a:p>
        </p:txBody>
      </p:sp>
      <p:sp>
        <p:nvSpPr>
          <p:cNvPr id="8" name="Google Shape;8;n"/>
          <p:cNvSpPr txBox="1">
            <a:spLocks noGrp="1"/>
          </p:cNvSpPr>
          <p:nvPr>
            <p:ph type="sldNum" idx="12"/>
          </p:nvPr>
        </p:nvSpPr>
        <p:spPr>
          <a:xfrm>
            <a:off x="5230469" y="6657743"/>
            <a:ext cx="4003542" cy="351470"/>
          </a:xfrm>
          <a:prstGeom prst="rect">
            <a:avLst/>
          </a:prstGeom>
          <a:noFill/>
          <a:ln>
            <a:noFill/>
          </a:ln>
        </p:spPr>
        <p:txBody>
          <a:bodyPr spcFirstLastPara="1" wrap="square" lIns="93150" tIns="46575" rIns="93150" bIns="46575" anchor="b" anchorCtr="0">
            <a:noAutofit/>
          </a:bodyPr>
          <a:lstStyle/>
          <a:p>
            <a:pPr algn="r"/>
            <a:fld id="{00000000-1234-1234-1234-123412341234}" type="slidenum">
              <a:rPr lang="en-US" sz="1800" smtClean="0">
                <a:solidFill>
                  <a:schemeClr val="dk1"/>
                </a:solidFill>
                <a:latin typeface="Overpass"/>
              </a:rPr>
              <a:pPr algn="r"/>
              <a:t>‹#›</a:t>
            </a:fld>
            <a:r>
              <a:rPr lang="en-US" sz="1800" dirty="0">
                <a:solidFill>
                  <a:schemeClr val="dk1"/>
                </a:solidFill>
                <a:latin typeface="Overpass"/>
              </a:rPr>
              <a:t> of 46</a:t>
            </a:r>
            <a:endParaRPr lang="en-US" dirty="0">
              <a:latin typeface="Overpas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verpass"/>
        <a:ea typeface="Overpass"/>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6: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6:notes"/>
          <p:cNvSpPr txBox="1">
            <a:spLocks noGrp="1"/>
          </p:cNvSpPr>
          <p:nvPr>
            <p:ph type="body" idx="1"/>
          </p:nvPr>
        </p:nvSpPr>
        <p:spPr>
          <a:xfrm>
            <a:off x="924850" y="3330652"/>
            <a:ext cx="7386376" cy="315373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latin typeface="Overpass"/>
            </a:endParaRPr>
          </a:p>
        </p:txBody>
      </p:sp>
      <p:sp>
        <p:nvSpPr>
          <p:cNvPr id="349" name="Google Shape;349;p26:notes"/>
          <p:cNvSpPr txBox="1">
            <a:spLocks noGrp="1"/>
          </p:cNvSpPr>
          <p:nvPr>
            <p:ph type="sldNum" idx="12"/>
          </p:nvPr>
        </p:nvSpPr>
        <p:spPr>
          <a:xfrm>
            <a:off x="5230469" y="6657743"/>
            <a:ext cx="4003542" cy="35147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latin typeface="Overpass"/>
              </a:rPr>
              <a:t>2</a:t>
            </a:fld>
            <a:r>
              <a:rPr lang="en-US" dirty="0">
                <a:latin typeface="Overpass"/>
              </a:rPr>
              <a:t> of 46</a:t>
            </a:r>
            <a:endParaRPr dirty="0">
              <a:latin typeface="Overpass"/>
            </a:endParaRPr>
          </a:p>
        </p:txBody>
      </p:sp>
    </p:spTree>
    <p:extLst>
      <p:ext uri="{BB962C8B-B14F-4D97-AF65-F5344CB8AC3E}">
        <p14:creationId xmlns:p14="http://schemas.microsoft.com/office/powerpoint/2010/main" val="1063944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4:notes"/>
          <p:cNvSpPr txBox="1">
            <a:spLocks noGrp="1"/>
          </p:cNvSpPr>
          <p:nvPr>
            <p:ph type="body" idx="1"/>
          </p:nvPr>
        </p:nvSpPr>
        <p:spPr>
          <a:xfrm>
            <a:off x="924850" y="3330652"/>
            <a:ext cx="7386376" cy="3153730"/>
          </a:xfrm>
          <a:prstGeom prst="rect">
            <a:avLst/>
          </a:prstGeom>
          <a:noFill/>
          <a:ln>
            <a:noFill/>
          </a:ln>
        </p:spPr>
        <p:txBody>
          <a:bodyPr spcFirstLastPara="1" wrap="square" lIns="93150" tIns="46575" rIns="93150" bIns="46575" anchor="t" anchorCtr="0">
            <a:normAutofit/>
          </a:bodyPr>
          <a:lstStyle/>
          <a:p>
            <a:pPr algn="l"/>
            <a:endParaRPr dirty="0">
              <a:latin typeface="Overpass"/>
            </a:endParaRPr>
          </a:p>
        </p:txBody>
      </p:sp>
      <p:sp>
        <p:nvSpPr>
          <p:cNvPr id="226" name="Google Shape;226;p14:notes"/>
          <p:cNvSpPr txBox="1">
            <a:spLocks noGrp="1"/>
          </p:cNvSpPr>
          <p:nvPr>
            <p:ph type="sldNum" idx="12"/>
          </p:nvPr>
        </p:nvSpPr>
        <p:spPr>
          <a:xfrm>
            <a:off x="5230469" y="6657743"/>
            <a:ext cx="4003542" cy="35147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latin typeface="Overpass"/>
              </a:rPr>
              <a:t>11</a:t>
            </a:fld>
            <a:r>
              <a:rPr lang="en-US" dirty="0">
                <a:latin typeface="Overpass"/>
              </a:rPr>
              <a:t> of 46</a:t>
            </a:r>
            <a:endParaRPr dirty="0">
              <a:latin typeface="Overpass"/>
            </a:endParaRPr>
          </a:p>
        </p:txBody>
      </p:sp>
    </p:spTree>
    <p:extLst>
      <p:ext uri="{BB962C8B-B14F-4D97-AF65-F5344CB8AC3E}">
        <p14:creationId xmlns:p14="http://schemas.microsoft.com/office/powerpoint/2010/main" val="3252407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7:notes"/>
          <p:cNvSpPr txBox="1">
            <a:spLocks noGrp="1"/>
          </p:cNvSpPr>
          <p:nvPr>
            <p:ph type="body" idx="1"/>
          </p:nvPr>
        </p:nvSpPr>
        <p:spPr>
          <a:xfrm>
            <a:off x="924850" y="3330652"/>
            <a:ext cx="7386376" cy="315373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latin typeface="Overpass"/>
            </a:endParaRPr>
          </a:p>
        </p:txBody>
      </p:sp>
      <p:sp>
        <p:nvSpPr>
          <p:cNvPr id="258" name="Google Shape;258;p17:notes"/>
          <p:cNvSpPr txBox="1">
            <a:spLocks noGrp="1"/>
          </p:cNvSpPr>
          <p:nvPr>
            <p:ph type="sldNum" idx="12"/>
          </p:nvPr>
        </p:nvSpPr>
        <p:spPr>
          <a:xfrm>
            <a:off x="5230469" y="6657743"/>
            <a:ext cx="4003542" cy="35147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latin typeface="Overpass"/>
              </a:rPr>
              <a:t>12</a:t>
            </a:fld>
            <a:r>
              <a:rPr lang="en-US" dirty="0">
                <a:latin typeface="Overpass"/>
              </a:rPr>
              <a:t> of 46</a:t>
            </a:r>
            <a:endParaRPr dirty="0">
              <a:latin typeface="Overpass"/>
            </a:endParaRPr>
          </a:p>
        </p:txBody>
      </p:sp>
    </p:spTree>
    <p:extLst>
      <p:ext uri="{BB962C8B-B14F-4D97-AF65-F5344CB8AC3E}">
        <p14:creationId xmlns:p14="http://schemas.microsoft.com/office/powerpoint/2010/main" val="447326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5: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5:notes"/>
          <p:cNvSpPr txBox="1">
            <a:spLocks noGrp="1"/>
          </p:cNvSpPr>
          <p:nvPr>
            <p:ph type="body" idx="1"/>
          </p:nvPr>
        </p:nvSpPr>
        <p:spPr>
          <a:xfrm>
            <a:off x="924850" y="3330652"/>
            <a:ext cx="7386376" cy="315373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latin typeface="Overpass"/>
            </a:endParaRPr>
          </a:p>
        </p:txBody>
      </p:sp>
      <p:sp>
        <p:nvSpPr>
          <p:cNvPr id="342" name="Google Shape;342;p25:notes"/>
          <p:cNvSpPr txBox="1">
            <a:spLocks noGrp="1"/>
          </p:cNvSpPr>
          <p:nvPr>
            <p:ph type="sldNum" idx="12"/>
          </p:nvPr>
        </p:nvSpPr>
        <p:spPr>
          <a:xfrm>
            <a:off x="5230469" y="6657743"/>
            <a:ext cx="4003542" cy="35147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latin typeface="Overpass"/>
              </a:rPr>
              <a:t>13</a:t>
            </a:fld>
            <a:r>
              <a:rPr lang="en-US" dirty="0">
                <a:latin typeface="Overpass"/>
              </a:rPr>
              <a:t> of 46</a:t>
            </a:r>
            <a:endParaRPr dirty="0">
              <a:latin typeface="Overpass"/>
            </a:endParaRPr>
          </a:p>
        </p:txBody>
      </p:sp>
    </p:spTree>
    <p:extLst>
      <p:ext uri="{BB962C8B-B14F-4D97-AF65-F5344CB8AC3E}">
        <p14:creationId xmlns:p14="http://schemas.microsoft.com/office/powerpoint/2010/main" val="3183627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4: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4:notes"/>
          <p:cNvSpPr txBox="1">
            <a:spLocks noGrp="1"/>
          </p:cNvSpPr>
          <p:nvPr>
            <p:ph type="body" idx="1"/>
          </p:nvPr>
        </p:nvSpPr>
        <p:spPr>
          <a:xfrm>
            <a:off x="924850" y="3330652"/>
            <a:ext cx="7386376" cy="315373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latin typeface="Overpass"/>
            </a:endParaRPr>
          </a:p>
        </p:txBody>
      </p:sp>
      <p:sp>
        <p:nvSpPr>
          <p:cNvPr id="332" name="Google Shape;332;p24:notes"/>
          <p:cNvSpPr txBox="1">
            <a:spLocks noGrp="1"/>
          </p:cNvSpPr>
          <p:nvPr>
            <p:ph type="sldNum" idx="12"/>
          </p:nvPr>
        </p:nvSpPr>
        <p:spPr>
          <a:xfrm>
            <a:off x="5230469" y="6657743"/>
            <a:ext cx="4003542" cy="35147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latin typeface="Overpass"/>
              </a:rPr>
              <a:t>14</a:t>
            </a:fld>
            <a:r>
              <a:rPr lang="en-US" dirty="0">
                <a:latin typeface="Overpass"/>
              </a:rPr>
              <a:t> of 46</a:t>
            </a:r>
            <a:endParaRPr dirty="0">
              <a:latin typeface="Overpass"/>
            </a:endParaRPr>
          </a:p>
        </p:txBody>
      </p:sp>
    </p:spTree>
    <p:extLst>
      <p:ext uri="{BB962C8B-B14F-4D97-AF65-F5344CB8AC3E}">
        <p14:creationId xmlns:p14="http://schemas.microsoft.com/office/powerpoint/2010/main" val="157777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2: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2:notes"/>
          <p:cNvSpPr txBox="1">
            <a:spLocks noGrp="1"/>
          </p:cNvSpPr>
          <p:nvPr>
            <p:ph type="body" idx="1"/>
          </p:nvPr>
        </p:nvSpPr>
        <p:spPr>
          <a:xfrm>
            <a:off x="924850" y="3330652"/>
            <a:ext cx="7386376" cy="315373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latin typeface="Overpass"/>
            </a:endParaRPr>
          </a:p>
        </p:txBody>
      </p:sp>
      <p:sp>
        <p:nvSpPr>
          <p:cNvPr id="313" name="Google Shape;313;p22:notes"/>
          <p:cNvSpPr txBox="1">
            <a:spLocks noGrp="1"/>
          </p:cNvSpPr>
          <p:nvPr>
            <p:ph type="sldNum" idx="12"/>
          </p:nvPr>
        </p:nvSpPr>
        <p:spPr>
          <a:xfrm>
            <a:off x="5230469" y="6657743"/>
            <a:ext cx="4003542" cy="35147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latin typeface="Overpass"/>
              </a:rPr>
              <a:t>15</a:t>
            </a:fld>
            <a:r>
              <a:rPr lang="en-US" dirty="0">
                <a:latin typeface="Overpass"/>
              </a:rPr>
              <a:t> of 46</a:t>
            </a:r>
            <a:endParaRPr dirty="0">
              <a:latin typeface="Overpass"/>
            </a:endParaRPr>
          </a:p>
        </p:txBody>
      </p:sp>
    </p:spTree>
    <p:extLst>
      <p:ext uri="{BB962C8B-B14F-4D97-AF65-F5344CB8AC3E}">
        <p14:creationId xmlns:p14="http://schemas.microsoft.com/office/powerpoint/2010/main" val="2325770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1: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1:notes"/>
          <p:cNvSpPr txBox="1">
            <a:spLocks noGrp="1"/>
          </p:cNvSpPr>
          <p:nvPr>
            <p:ph type="body" idx="1"/>
          </p:nvPr>
        </p:nvSpPr>
        <p:spPr>
          <a:xfrm>
            <a:off x="924850" y="3330652"/>
            <a:ext cx="7386376" cy="315373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latin typeface="Overpass"/>
            </a:endParaRPr>
          </a:p>
        </p:txBody>
      </p:sp>
      <p:sp>
        <p:nvSpPr>
          <p:cNvPr id="291" name="Google Shape;291;p21:notes"/>
          <p:cNvSpPr txBox="1">
            <a:spLocks noGrp="1"/>
          </p:cNvSpPr>
          <p:nvPr>
            <p:ph type="sldNum" idx="12"/>
          </p:nvPr>
        </p:nvSpPr>
        <p:spPr>
          <a:xfrm>
            <a:off x="5230469" y="6657743"/>
            <a:ext cx="4003542" cy="35147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latin typeface="Overpass"/>
              </a:rPr>
              <a:t>16</a:t>
            </a:fld>
            <a:r>
              <a:rPr lang="en-US" dirty="0">
                <a:latin typeface="Overpass"/>
              </a:rPr>
              <a:t> of 46</a:t>
            </a:r>
            <a:endParaRPr dirty="0">
              <a:latin typeface="Overpas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2: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2:notes"/>
          <p:cNvSpPr txBox="1">
            <a:spLocks noGrp="1"/>
          </p:cNvSpPr>
          <p:nvPr>
            <p:ph type="body" idx="1"/>
          </p:nvPr>
        </p:nvSpPr>
        <p:spPr>
          <a:xfrm>
            <a:off x="924850" y="3330652"/>
            <a:ext cx="7386376" cy="315373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latin typeface="Overpass"/>
            </a:endParaRPr>
          </a:p>
        </p:txBody>
      </p:sp>
      <p:sp>
        <p:nvSpPr>
          <p:cNvPr id="313" name="Google Shape;313;p22:notes"/>
          <p:cNvSpPr txBox="1">
            <a:spLocks noGrp="1"/>
          </p:cNvSpPr>
          <p:nvPr>
            <p:ph type="sldNum" idx="12"/>
          </p:nvPr>
        </p:nvSpPr>
        <p:spPr>
          <a:xfrm>
            <a:off x="5230469" y="6657743"/>
            <a:ext cx="4003542" cy="35147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latin typeface="Overpass"/>
              </a:rPr>
              <a:t>17</a:t>
            </a:fld>
            <a:r>
              <a:rPr lang="en-US" dirty="0">
                <a:latin typeface="Overpass"/>
              </a:rPr>
              <a:t> of 46</a:t>
            </a:r>
            <a:endParaRPr dirty="0">
              <a:latin typeface="Overpass"/>
            </a:endParaRPr>
          </a:p>
        </p:txBody>
      </p:sp>
    </p:spTree>
    <p:extLst>
      <p:ext uri="{BB962C8B-B14F-4D97-AF65-F5344CB8AC3E}">
        <p14:creationId xmlns:p14="http://schemas.microsoft.com/office/powerpoint/2010/main" val="981689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5: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5:notes"/>
          <p:cNvSpPr txBox="1">
            <a:spLocks noGrp="1"/>
          </p:cNvSpPr>
          <p:nvPr>
            <p:ph type="body" idx="1"/>
          </p:nvPr>
        </p:nvSpPr>
        <p:spPr>
          <a:xfrm>
            <a:off x="924850" y="3330652"/>
            <a:ext cx="7386376" cy="315373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latin typeface="Overpass"/>
            </a:endParaRPr>
          </a:p>
        </p:txBody>
      </p:sp>
      <p:sp>
        <p:nvSpPr>
          <p:cNvPr id="342" name="Google Shape;342;p25:notes"/>
          <p:cNvSpPr txBox="1">
            <a:spLocks noGrp="1"/>
          </p:cNvSpPr>
          <p:nvPr>
            <p:ph type="sldNum" idx="12"/>
          </p:nvPr>
        </p:nvSpPr>
        <p:spPr>
          <a:xfrm>
            <a:off x="5230469" y="6657743"/>
            <a:ext cx="4003542" cy="35147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latin typeface="Overpass"/>
              </a:rPr>
              <a:t>18</a:t>
            </a:fld>
            <a:r>
              <a:rPr lang="en-US" dirty="0">
                <a:latin typeface="Overpass"/>
              </a:rPr>
              <a:t> of 46</a:t>
            </a:r>
            <a:endParaRPr dirty="0">
              <a:latin typeface="Overpas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3: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3:notes"/>
          <p:cNvSpPr txBox="1">
            <a:spLocks noGrp="1"/>
          </p:cNvSpPr>
          <p:nvPr>
            <p:ph type="body" idx="1"/>
          </p:nvPr>
        </p:nvSpPr>
        <p:spPr>
          <a:xfrm>
            <a:off x="924850" y="3330652"/>
            <a:ext cx="7386376" cy="315373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latin typeface="Overpass"/>
            </a:endParaRPr>
          </a:p>
        </p:txBody>
      </p:sp>
      <p:sp>
        <p:nvSpPr>
          <p:cNvPr id="323" name="Google Shape;323;p23:notes"/>
          <p:cNvSpPr txBox="1">
            <a:spLocks noGrp="1"/>
          </p:cNvSpPr>
          <p:nvPr>
            <p:ph type="sldNum" idx="12"/>
          </p:nvPr>
        </p:nvSpPr>
        <p:spPr>
          <a:xfrm>
            <a:off x="5230469" y="6657743"/>
            <a:ext cx="4003542" cy="35147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latin typeface="Overpass"/>
              </a:rPr>
              <a:t>19</a:t>
            </a:fld>
            <a:r>
              <a:rPr lang="en-US" dirty="0">
                <a:latin typeface="Overpass"/>
              </a:rPr>
              <a:t> of 46</a:t>
            </a:r>
            <a:endParaRPr dirty="0">
              <a:latin typeface="Overpass"/>
            </a:endParaRPr>
          </a:p>
        </p:txBody>
      </p:sp>
    </p:spTree>
    <p:extLst>
      <p:ext uri="{BB962C8B-B14F-4D97-AF65-F5344CB8AC3E}">
        <p14:creationId xmlns:p14="http://schemas.microsoft.com/office/powerpoint/2010/main" val="3864411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4:notes"/>
          <p:cNvSpPr txBox="1">
            <a:spLocks noGrp="1"/>
          </p:cNvSpPr>
          <p:nvPr>
            <p:ph type="body" idx="1"/>
          </p:nvPr>
        </p:nvSpPr>
        <p:spPr>
          <a:xfrm>
            <a:off x="924850" y="3330652"/>
            <a:ext cx="7386376" cy="315373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latin typeface="Overpass"/>
            </a:endParaRPr>
          </a:p>
        </p:txBody>
      </p:sp>
      <p:sp>
        <p:nvSpPr>
          <p:cNvPr id="78" name="Google Shape;78;p4:notes"/>
          <p:cNvSpPr txBox="1">
            <a:spLocks noGrp="1"/>
          </p:cNvSpPr>
          <p:nvPr>
            <p:ph type="sldNum" idx="12"/>
          </p:nvPr>
        </p:nvSpPr>
        <p:spPr>
          <a:xfrm>
            <a:off x="5230469" y="6657743"/>
            <a:ext cx="4003542" cy="35147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latin typeface="Overpass"/>
              </a:rPr>
              <a:t>20</a:t>
            </a:fld>
            <a:r>
              <a:rPr lang="en-US" dirty="0">
                <a:latin typeface="Overpass"/>
              </a:rPr>
              <a:t> of 46</a:t>
            </a:r>
            <a:endParaRPr dirty="0">
              <a:latin typeface="Overpass"/>
            </a:endParaRPr>
          </a:p>
        </p:txBody>
      </p:sp>
    </p:spTree>
    <p:extLst>
      <p:ext uri="{BB962C8B-B14F-4D97-AF65-F5344CB8AC3E}">
        <p14:creationId xmlns:p14="http://schemas.microsoft.com/office/powerpoint/2010/main" val="2178276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4:notes"/>
          <p:cNvSpPr txBox="1">
            <a:spLocks noGrp="1"/>
          </p:cNvSpPr>
          <p:nvPr>
            <p:ph type="body" idx="1"/>
          </p:nvPr>
        </p:nvSpPr>
        <p:spPr>
          <a:xfrm>
            <a:off x="924850" y="3330652"/>
            <a:ext cx="7386376" cy="315373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latin typeface="Overpass"/>
            </a:endParaRPr>
          </a:p>
        </p:txBody>
      </p:sp>
      <p:sp>
        <p:nvSpPr>
          <p:cNvPr id="78" name="Google Shape;78;p4:notes"/>
          <p:cNvSpPr txBox="1">
            <a:spLocks noGrp="1"/>
          </p:cNvSpPr>
          <p:nvPr>
            <p:ph type="sldNum" idx="12"/>
          </p:nvPr>
        </p:nvSpPr>
        <p:spPr>
          <a:xfrm>
            <a:off x="5230469" y="6657743"/>
            <a:ext cx="4003542" cy="35147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latin typeface="Overpass"/>
              </a:rPr>
              <a:t>3</a:t>
            </a:fld>
            <a:r>
              <a:rPr lang="en-US" dirty="0">
                <a:latin typeface="Overpass"/>
              </a:rPr>
              <a:t> of 46</a:t>
            </a:r>
            <a:endParaRPr dirty="0">
              <a:latin typeface="Overpass"/>
            </a:endParaRPr>
          </a:p>
        </p:txBody>
      </p:sp>
    </p:spTree>
    <p:extLst>
      <p:ext uri="{BB962C8B-B14F-4D97-AF65-F5344CB8AC3E}">
        <p14:creationId xmlns:p14="http://schemas.microsoft.com/office/powerpoint/2010/main" val="3054932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7:notes"/>
          <p:cNvSpPr txBox="1">
            <a:spLocks noGrp="1"/>
          </p:cNvSpPr>
          <p:nvPr>
            <p:ph type="body" idx="1"/>
          </p:nvPr>
        </p:nvSpPr>
        <p:spPr>
          <a:xfrm>
            <a:off x="924850" y="3330652"/>
            <a:ext cx="7386376" cy="315373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latin typeface="Overpass"/>
            </a:endParaRPr>
          </a:p>
        </p:txBody>
      </p:sp>
      <p:sp>
        <p:nvSpPr>
          <p:cNvPr id="134" name="Google Shape;134;p7:notes"/>
          <p:cNvSpPr txBox="1">
            <a:spLocks noGrp="1"/>
          </p:cNvSpPr>
          <p:nvPr>
            <p:ph type="sldNum" idx="12"/>
          </p:nvPr>
        </p:nvSpPr>
        <p:spPr>
          <a:xfrm>
            <a:off x="5230469" y="6657743"/>
            <a:ext cx="4003542" cy="351470"/>
          </a:xfrm>
          <a:prstGeom prst="rect">
            <a:avLst/>
          </a:prstGeom>
          <a:noFill/>
          <a:ln>
            <a:noFill/>
          </a:ln>
        </p:spPr>
        <p:txBody>
          <a:bodyPr spcFirstLastPara="1" wrap="square" lIns="93150" tIns="46575" rIns="93150"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Overpass"/>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r>
              <a:rPr kumimoji="0" lang="en-US" sz="1400" b="0" i="0" u="none" strike="noStrike" kern="0" cap="none" spc="0" normalizeH="0" baseline="0" noProof="0" dirty="0">
                <a:ln>
                  <a:noFill/>
                </a:ln>
                <a:solidFill>
                  <a:srgbClr val="000000"/>
                </a:solidFill>
                <a:effectLst/>
                <a:uLnTx/>
                <a:uFillTx/>
                <a:latin typeface="Overpass"/>
                <a:cs typeface="Arial"/>
                <a:sym typeface="Arial"/>
              </a:rPr>
              <a:t> of 46</a:t>
            </a:r>
            <a:endParaRPr kumimoji="0" sz="1400" b="0" i="0" u="none" strike="noStrike" kern="0" cap="none" spc="0" normalizeH="0" baseline="0" noProof="0" dirty="0">
              <a:ln>
                <a:noFill/>
              </a:ln>
              <a:solidFill>
                <a:srgbClr val="000000"/>
              </a:solidFill>
              <a:effectLst/>
              <a:uLnTx/>
              <a:uFillTx/>
              <a:latin typeface="Overpass"/>
              <a:cs typeface="Arial"/>
              <a:sym typeface="Arial"/>
            </a:endParaRPr>
          </a:p>
        </p:txBody>
      </p:sp>
    </p:spTree>
    <p:extLst>
      <p:ext uri="{BB962C8B-B14F-4D97-AF65-F5344CB8AC3E}">
        <p14:creationId xmlns:p14="http://schemas.microsoft.com/office/powerpoint/2010/main" val="33635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1:notes"/>
          <p:cNvSpPr txBox="1">
            <a:spLocks noGrp="1"/>
          </p:cNvSpPr>
          <p:nvPr>
            <p:ph type="body" idx="1"/>
          </p:nvPr>
        </p:nvSpPr>
        <p:spPr>
          <a:xfrm>
            <a:off x="924850" y="3330652"/>
            <a:ext cx="7386376" cy="315373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lang="en-US" dirty="0">
              <a:latin typeface="Overpass"/>
            </a:endParaRPr>
          </a:p>
        </p:txBody>
      </p:sp>
      <p:sp>
        <p:nvSpPr>
          <p:cNvPr id="195" name="Google Shape;195;p11:notes"/>
          <p:cNvSpPr txBox="1">
            <a:spLocks noGrp="1"/>
          </p:cNvSpPr>
          <p:nvPr>
            <p:ph type="sldNum" idx="12"/>
          </p:nvPr>
        </p:nvSpPr>
        <p:spPr>
          <a:xfrm>
            <a:off x="5230469" y="6657743"/>
            <a:ext cx="4003542" cy="35147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latin typeface="Overpass"/>
              </a:rPr>
              <a:t>4</a:t>
            </a:fld>
            <a:r>
              <a:rPr lang="en-US" dirty="0">
                <a:latin typeface="Overpass"/>
              </a:rPr>
              <a:t> of 46</a:t>
            </a:r>
            <a:endParaRPr dirty="0">
              <a:latin typeface="Overpass"/>
            </a:endParaRPr>
          </a:p>
        </p:txBody>
      </p:sp>
    </p:spTree>
    <p:extLst>
      <p:ext uri="{BB962C8B-B14F-4D97-AF65-F5344CB8AC3E}">
        <p14:creationId xmlns:p14="http://schemas.microsoft.com/office/powerpoint/2010/main" val="198687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1:notes"/>
          <p:cNvSpPr txBox="1">
            <a:spLocks noGrp="1"/>
          </p:cNvSpPr>
          <p:nvPr>
            <p:ph type="body" idx="1"/>
          </p:nvPr>
        </p:nvSpPr>
        <p:spPr>
          <a:xfrm>
            <a:off x="924850" y="3330652"/>
            <a:ext cx="7386376" cy="315373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latin typeface="Overpass"/>
            </a:endParaRPr>
          </a:p>
        </p:txBody>
      </p:sp>
      <p:sp>
        <p:nvSpPr>
          <p:cNvPr id="195" name="Google Shape;195;p11:notes"/>
          <p:cNvSpPr txBox="1">
            <a:spLocks noGrp="1"/>
          </p:cNvSpPr>
          <p:nvPr>
            <p:ph type="sldNum" idx="12"/>
          </p:nvPr>
        </p:nvSpPr>
        <p:spPr>
          <a:xfrm>
            <a:off x="5230469" y="6657743"/>
            <a:ext cx="4003542" cy="35147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latin typeface="Overpass"/>
              </a:rPr>
              <a:t>5</a:t>
            </a:fld>
            <a:r>
              <a:rPr lang="en-US" dirty="0">
                <a:latin typeface="Overpass"/>
              </a:rPr>
              <a:t> of 46</a:t>
            </a:r>
            <a:endParaRPr dirty="0">
              <a:latin typeface="Overpass"/>
            </a:endParaRPr>
          </a:p>
        </p:txBody>
      </p:sp>
    </p:spTree>
    <p:extLst>
      <p:ext uri="{BB962C8B-B14F-4D97-AF65-F5344CB8AC3E}">
        <p14:creationId xmlns:p14="http://schemas.microsoft.com/office/powerpoint/2010/main" val="259262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txBox="1">
            <a:spLocks noGrp="1"/>
          </p:cNvSpPr>
          <p:nvPr>
            <p:ph type="body" idx="1"/>
          </p:nvPr>
        </p:nvSpPr>
        <p:spPr>
          <a:xfrm>
            <a:off x="924850" y="3330652"/>
            <a:ext cx="7386376" cy="3153730"/>
          </a:xfrm>
          <a:prstGeom prst="rect">
            <a:avLst/>
          </a:prstGeom>
        </p:spPr>
        <p:txBody>
          <a:bodyPr spcFirstLastPara="1" wrap="square" lIns="93150" tIns="46575" rIns="93150" bIns="46575" anchor="t" anchorCtr="0">
            <a:noAutofit/>
          </a:bodyPr>
          <a:lstStyle/>
          <a:p>
            <a:pPr marL="0" lvl="0" indent="0" algn="l" rtl="0">
              <a:spcBef>
                <a:spcPts val="360"/>
              </a:spcBef>
              <a:spcAft>
                <a:spcPts val="0"/>
              </a:spcAft>
              <a:buNone/>
            </a:pPr>
            <a:endParaRPr dirty="0">
              <a:latin typeface="Overpass"/>
            </a:endParaRPr>
          </a:p>
        </p:txBody>
      </p:sp>
      <p:sp>
        <p:nvSpPr>
          <p:cNvPr id="220" name="Google Shape;220;p13: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0563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4:notes"/>
          <p:cNvSpPr txBox="1">
            <a:spLocks noGrp="1"/>
          </p:cNvSpPr>
          <p:nvPr>
            <p:ph type="body" idx="1"/>
          </p:nvPr>
        </p:nvSpPr>
        <p:spPr>
          <a:xfrm>
            <a:off x="924850" y="3330652"/>
            <a:ext cx="7386376" cy="3153730"/>
          </a:xfrm>
          <a:prstGeom prst="rect">
            <a:avLst/>
          </a:prstGeom>
          <a:noFill/>
          <a:ln>
            <a:noFill/>
          </a:ln>
        </p:spPr>
        <p:txBody>
          <a:bodyPr spcFirstLastPara="1" wrap="square" lIns="93150" tIns="46575" rIns="93150" bIns="46575" anchor="t" anchorCtr="0">
            <a:normAutofit/>
          </a:bodyPr>
          <a:lstStyle/>
          <a:p>
            <a:pPr algn="l"/>
            <a:endParaRPr dirty="0">
              <a:latin typeface="Overpass"/>
            </a:endParaRPr>
          </a:p>
        </p:txBody>
      </p:sp>
      <p:sp>
        <p:nvSpPr>
          <p:cNvPr id="226" name="Google Shape;226;p14:notes"/>
          <p:cNvSpPr txBox="1">
            <a:spLocks noGrp="1"/>
          </p:cNvSpPr>
          <p:nvPr>
            <p:ph type="sldNum" idx="12"/>
          </p:nvPr>
        </p:nvSpPr>
        <p:spPr>
          <a:xfrm>
            <a:off x="5230469" y="6657743"/>
            <a:ext cx="4003542" cy="35147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latin typeface="Overpass"/>
              </a:rPr>
              <a:t>7</a:t>
            </a:fld>
            <a:r>
              <a:rPr lang="en-US" dirty="0">
                <a:latin typeface="Overpass"/>
              </a:rPr>
              <a:t> of 46</a:t>
            </a:r>
            <a:endParaRPr dirty="0">
              <a:latin typeface="Overpas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4:notes"/>
          <p:cNvSpPr txBox="1">
            <a:spLocks noGrp="1"/>
          </p:cNvSpPr>
          <p:nvPr>
            <p:ph type="body" idx="1"/>
          </p:nvPr>
        </p:nvSpPr>
        <p:spPr>
          <a:xfrm>
            <a:off x="924850" y="3330652"/>
            <a:ext cx="7386376" cy="3153730"/>
          </a:xfrm>
          <a:prstGeom prst="rect">
            <a:avLst/>
          </a:prstGeom>
          <a:noFill/>
          <a:ln>
            <a:noFill/>
          </a:ln>
        </p:spPr>
        <p:txBody>
          <a:bodyPr spcFirstLastPara="1" wrap="square" lIns="93150" tIns="46575" rIns="93150" bIns="46575" anchor="t" anchorCtr="0">
            <a:normAutofit/>
          </a:bodyPr>
          <a:lstStyle/>
          <a:p>
            <a:br>
              <a:rPr lang="en-US" dirty="0">
                <a:latin typeface="Overpass"/>
              </a:rPr>
            </a:br>
            <a:endParaRPr dirty="0">
              <a:latin typeface="Overpass"/>
            </a:endParaRPr>
          </a:p>
        </p:txBody>
      </p:sp>
      <p:sp>
        <p:nvSpPr>
          <p:cNvPr id="226" name="Google Shape;226;p14:notes"/>
          <p:cNvSpPr txBox="1">
            <a:spLocks noGrp="1"/>
          </p:cNvSpPr>
          <p:nvPr>
            <p:ph type="sldNum" idx="12"/>
          </p:nvPr>
        </p:nvSpPr>
        <p:spPr>
          <a:xfrm>
            <a:off x="5230469" y="6657743"/>
            <a:ext cx="4003542" cy="35147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latin typeface="Overpass"/>
              </a:rPr>
              <a:t>8</a:t>
            </a:fld>
            <a:r>
              <a:rPr lang="en-US" dirty="0">
                <a:latin typeface="Overpass"/>
              </a:rPr>
              <a:t> of 46</a:t>
            </a:r>
            <a:endParaRPr dirty="0">
              <a:latin typeface="Overpass"/>
            </a:endParaRPr>
          </a:p>
        </p:txBody>
      </p:sp>
    </p:spTree>
    <p:extLst>
      <p:ext uri="{BB962C8B-B14F-4D97-AF65-F5344CB8AC3E}">
        <p14:creationId xmlns:p14="http://schemas.microsoft.com/office/powerpoint/2010/main" val="2548792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5:notes"/>
          <p:cNvSpPr txBox="1">
            <a:spLocks noGrp="1"/>
          </p:cNvSpPr>
          <p:nvPr>
            <p:ph type="body" idx="1"/>
          </p:nvPr>
        </p:nvSpPr>
        <p:spPr>
          <a:xfrm>
            <a:off x="924850" y="3330652"/>
            <a:ext cx="7386376" cy="315373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latin typeface="Overpass"/>
            </a:endParaRPr>
          </a:p>
        </p:txBody>
      </p:sp>
      <p:sp>
        <p:nvSpPr>
          <p:cNvPr id="234" name="Google Shape;234;p15:notes"/>
          <p:cNvSpPr txBox="1">
            <a:spLocks noGrp="1"/>
          </p:cNvSpPr>
          <p:nvPr>
            <p:ph type="sldNum" idx="12"/>
          </p:nvPr>
        </p:nvSpPr>
        <p:spPr>
          <a:xfrm>
            <a:off x="5230469" y="6657743"/>
            <a:ext cx="4003542" cy="35147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latin typeface="Overpass"/>
              </a:rPr>
              <a:t>9</a:t>
            </a:fld>
            <a:r>
              <a:rPr lang="en-US" dirty="0">
                <a:latin typeface="Overpass"/>
              </a:rPr>
              <a:t> of 46</a:t>
            </a:r>
            <a:endParaRPr dirty="0">
              <a:latin typeface="Overpass"/>
            </a:endParaRPr>
          </a:p>
        </p:txBody>
      </p:sp>
    </p:spTree>
    <p:extLst>
      <p:ext uri="{BB962C8B-B14F-4D97-AF65-F5344CB8AC3E}">
        <p14:creationId xmlns:p14="http://schemas.microsoft.com/office/powerpoint/2010/main" val="346274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4:notes"/>
          <p:cNvSpPr txBox="1">
            <a:spLocks noGrp="1"/>
          </p:cNvSpPr>
          <p:nvPr>
            <p:ph type="body" idx="1"/>
          </p:nvPr>
        </p:nvSpPr>
        <p:spPr>
          <a:xfrm>
            <a:off x="924850" y="3330652"/>
            <a:ext cx="7386376" cy="3153730"/>
          </a:xfrm>
          <a:prstGeom prst="rect">
            <a:avLst/>
          </a:prstGeom>
          <a:noFill/>
          <a:ln>
            <a:noFill/>
          </a:ln>
        </p:spPr>
        <p:txBody>
          <a:bodyPr spcFirstLastPara="1" wrap="square" lIns="93150" tIns="46575" rIns="93150" bIns="46575" anchor="t" anchorCtr="0">
            <a:normAutofit/>
          </a:bodyPr>
          <a:lstStyle/>
          <a:p>
            <a:br>
              <a:rPr lang="en-US" dirty="0">
                <a:latin typeface="Overpass"/>
              </a:rPr>
            </a:br>
            <a:endParaRPr dirty="0">
              <a:latin typeface="Overpass"/>
            </a:endParaRPr>
          </a:p>
        </p:txBody>
      </p:sp>
      <p:sp>
        <p:nvSpPr>
          <p:cNvPr id="226" name="Google Shape;226;p14:notes"/>
          <p:cNvSpPr txBox="1">
            <a:spLocks noGrp="1"/>
          </p:cNvSpPr>
          <p:nvPr>
            <p:ph type="sldNum" idx="12"/>
          </p:nvPr>
        </p:nvSpPr>
        <p:spPr>
          <a:xfrm>
            <a:off x="5230469" y="6657743"/>
            <a:ext cx="4003542" cy="35147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latin typeface="Overpass"/>
              </a:rPr>
              <a:t>10</a:t>
            </a:fld>
            <a:r>
              <a:rPr lang="en-US" dirty="0">
                <a:latin typeface="Overpass"/>
              </a:rPr>
              <a:t> of 46</a:t>
            </a:r>
            <a:endParaRPr dirty="0">
              <a:latin typeface="Overpass"/>
            </a:endParaRPr>
          </a:p>
        </p:txBody>
      </p:sp>
    </p:spTree>
    <p:extLst>
      <p:ext uri="{BB962C8B-B14F-4D97-AF65-F5344CB8AC3E}">
        <p14:creationId xmlns:p14="http://schemas.microsoft.com/office/powerpoint/2010/main" val="1296770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viderSlide">
  <p:cSld name="DividerSlide">
    <p:spTree>
      <p:nvGrpSpPr>
        <p:cNvPr id="1" name="Shape 22"/>
        <p:cNvGrpSpPr/>
        <p:nvPr/>
      </p:nvGrpSpPr>
      <p:grpSpPr>
        <a:xfrm>
          <a:off x="0" y="0"/>
          <a:ext cx="0" cy="0"/>
          <a:chOff x="0" y="0"/>
          <a:chExt cx="0" cy="0"/>
        </a:xfrm>
      </p:grpSpPr>
      <p:pic>
        <p:nvPicPr>
          <p:cNvPr id="23" name="Google Shape;23;p29" descr="A picture containing dark, ocean floor, night sky&#10;&#10;Description automatically generated"/>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0" y="0"/>
            <a:ext cx="9135999" cy="5143500"/>
          </a:xfrm>
          <a:prstGeom prst="rect">
            <a:avLst/>
          </a:prstGeom>
          <a:noFill/>
          <a:ln>
            <a:noFill/>
          </a:ln>
        </p:spPr>
      </p:pic>
      <p:pic>
        <p:nvPicPr>
          <p:cNvPr id="24" name="Google Shape;24;p29" descr="A picture containing text, clipart&#10;&#10;Description automatically generated"/>
          <p:cNvPicPr preferRelativeResize="0"/>
          <p:nvPr/>
        </p:nvPicPr>
        <p:blipFill rotWithShape="1">
          <a:blip r:embed="rId3">
            <a:alphaModFix/>
          </a:blip>
          <a:srcRect/>
          <a:stretch/>
        </p:blipFill>
        <p:spPr>
          <a:xfrm>
            <a:off x="709459" y="1880863"/>
            <a:ext cx="2006165" cy="1484875"/>
          </a:xfrm>
          <a:prstGeom prst="rect">
            <a:avLst/>
          </a:prstGeom>
          <a:noFill/>
          <a:ln>
            <a:noFill/>
          </a:ln>
        </p:spPr>
      </p:pic>
      <p:sp>
        <p:nvSpPr>
          <p:cNvPr id="26" name="Google Shape;26;p29"/>
          <p:cNvSpPr txBox="1"/>
          <p:nvPr/>
        </p:nvSpPr>
        <p:spPr>
          <a:xfrm>
            <a:off x="8602747" y="4746095"/>
            <a:ext cx="421481" cy="230832"/>
          </a:xfrm>
          <a:prstGeom prst="rect">
            <a:avLst/>
          </a:prstGeom>
          <a:noFill/>
          <a:ln>
            <a:noFill/>
          </a:ln>
        </p:spPr>
        <p:txBody>
          <a:bodyPr spcFirstLastPara="1" wrap="square" lIns="45700" tIns="45700" rIns="45700" bIns="45700" anchor="ctr"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verpass"/>
                <a:ea typeface="Calibri"/>
                <a:cs typeface="Calibri"/>
                <a:sym typeface="Calibri"/>
              </a:rPr>
              <a:t>‹#›</a:t>
            </a:fld>
            <a:endParaRPr sz="900" b="0" i="0" u="none" strike="noStrike" cap="none" dirty="0">
              <a:solidFill>
                <a:schemeClr val="lt1"/>
              </a:solidFill>
              <a:latin typeface="Overpass"/>
              <a:ea typeface="Calibri"/>
              <a:cs typeface="Calibri"/>
              <a:sym typeface="Calibri"/>
            </a:endParaRPr>
          </a:p>
        </p:txBody>
      </p:sp>
    </p:spTree>
  </p:cSld>
  <p:clrMapOvr>
    <a:masterClrMapping/>
  </p:clrMapOvr>
  <p:transition spd="slow">
    <p:push/>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96E19-B2BE-E200-C6C8-898D203DFE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24392D-95ED-867E-F1BF-EE74319093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A948CA-3166-2571-97F6-EB5BBB866E86}"/>
              </a:ext>
            </a:extLst>
          </p:cNvPr>
          <p:cNvSpPr>
            <a:spLocks noGrp="1"/>
          </p:cNvSpPr>
          <p:nvPr>
            <p:ph type="dt" sz="half" idx="10"/>
          </p:nvPr>
        </p:nvSpPr>
        <p:spPr/>
        <p:txBody>
          <a:bodyPr/>
          <a:lstStyle/>
          <a:p>
            <a:pPr defTabSz="685800">
              <a:buClrTx/>
            </a:pPr>
            <a:fld id="{E24FD815-9DF4-0748-9B4B-72C80223E97D}" type="datetimeFigureOut">
              <a:rPr lang="en-US" kern="1200" smtClean="0">
                <a:solidFill>
                  <a:prstClr val="black">
                    <a:tint val="75000"/>
                  </a:prstClr>
                </a:solidFill>
                <a:latin typeface="Calibri" panose="020F0502020204030204"/>
                <a:ea typeface="+mn-ea"/>
                <a:cs typeface="+mn-cs"/>
              </a:rPr>
              <a:pPr defTabSz="685800">
                <a:buClrTx/>
              </a:pPr>
              <a:t>2/1/2024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4FF418FF-C160-3408-C010-5C6457D4560F}"/>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0892D3C-1BD9-7021-638D-535129614DBF}"/>
              </a:ext>
            </a:extLst>
          </p:cNvPr>
          <p:cNvSpPr>
            <a:spLocks noGrp="1"/>
          </p:cNvSpPr>
          <p:nvPr>
            <p:ph type="sldNum" sz="quarter" idx="12"/>
          </p:nvPr>
        </p:nvSpPr>
        <p:spPr/>
        <p:txBody>
          <a:bodyPr/>
          <a:lstStyle/>
          <a:p>
            <a:pPr defTabSz="685800">
              <a:buClrTx/>
            </a:pPr>
            <a:fld id="{915F33F5-BAB2-E64F-9AED-4D56A9294A5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82199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8674-6529-56D6-EC5E-CF29C345D00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6996B29-40E7-3A16-FB7E-9B40B9B3F03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941581-1B42-26E5-F5AC-ABBA495F70B8}"/>
              </a:ext>
            </a:extLst>
          </p:cNvPr>
          <p:cNvSpPr>
            <a:spLocks noGrp="1"/>
          </p:cNvSpPr>
          <p:nvPr>
            <p:ph type="dt" sz="half" idx="10"/>
          </p:nvPr>
        </p:nvSpPr>
        <p:spPr/>
        <p:txBody>
          <a:bodyPr/>
          <a:lstStyle/>
          <a:p>
            <a:pPr defTabSz="685800">
              <a:buClrTx/>
            </a:pPr>
            <a:fld id="{E24FD815-9DF4-0748-9B4B-72C80223E97D}" type="datetimeFigureOut">
              <a:rPr lang="en-US" kern="1200" smtClean="0">
                <a:solidFill>
                  <a:prstClr val="black">
                    <a:tint val="75000"/>
                  </a:prstClr>
                </a:solidFill>
                <a:latin typeface="Calibri" panose="020F0502020204030204"/>
                <a:ea typeface="+mn-ea"/>
                <a:cs typeface="+mn-cs"/>
              </a:rPr>
              <a:pPr defTabSz="685800">
                <a:buClrTx/>
              </a:pPr>
              <a:t>2/1/2024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171EC3DF-70C4-214A-248F-A068997016E4}"/>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7AE3733-29E1-503D-AEE3-EDFA748D3E33}"/>
              </a:ext>
            </a:extLst>
          </p:cNvPr>
          <p:cNvSpPr>
            <a:spLocks noGrp="1"/>
          </p:cNvSpPr>
          <p:nvPr>
            <p:ph type="sldNum" sz="quarter" idx="12"/>
          </p:nvPr>
        </p:nvSpPr>
        <p:spPr/>
        <p:txBody>
          <a:bodyPr/>
          <a:lstStyle/>
          <a:p>
            <a:pPr defTabSz="685800">
              <a:buClrTx/>
            </a:pPr>
            <a:fld id="{915F33F5-BAB2-E64F-9AED-4D56A9294A5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918962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7752F-16FC-C820-31EC-9B86D3F000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9CDB1E-3474-869B-A67E-1DB04A91242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4CCA3F-6BE9-B26B-F21E-0B04C41A3C3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319FDC-8FF1-101D-13A3-4F6579589FD8}"/>
              </a:ext>
            </a:extLst>
          </p:cNvPr>
          <p:cNvSpPr>
            <a:spLocks noGrp="1"/>
          </p:cNvSpPr>
          <p:nvPr>
            <p:ph type="dt" sz="half" idx="10"/>
          </p:nvPr>
        </p:nvSpPr>
        <p:spPr/>
        <p:txBody>
          <a:bodyPr/>
          <a:lstStyle/>
          <a:p>
            <a:pPr defTabSz="685800">
              <a:buClrTx/>
            </a:pPr>
            <a:fld id="{E24FD815-9DF4-0748-9B4B-72C80223E97D}" type="datetimeFigureOut">
              <a:rPr lang="en-US" kern="1200" smtClean="0">
                <a:solidFill>
                  <a:prstClr val="black">
                    <a:tint val="75000"/>
                  </a:prstClr>
                </a:solidFill>
                <a:latin typeface="Calibri" panose="020F0502020204030204"/>
                <a:ea typeface="+mn-ea"/>
                <a:cs typeface="+mn-cs"/>
              </a:rPr>
              <a:pPr defTabSz="685800">
                <a:buClrTx/>
              </a:pPr>
              <a:t>2/1/2024</a:t>
            </a:fld>
            <a:endParaRPr lang="en-US" kern="1200">
              <a:solidFill>
                <a:prstClr val="black">
                  <a:tint val="75000"/>
                </a:prstClr>
              </a:solidFill>
              <a:latin typeface="Calibri" panose="020F0502020204030204"/>
              <a:ea typeface="+mn-ea"/>
              <a:cs typeface="+mn-cs"/>
            </a:endParaRPr>
          </a:p>
        </p:txBody>
      </p:sp>
      <p:sp>
        <p:nvSpPr>
          <p:cNvPr id="6" name="Footer Placeholder 5">
            <a:extLst>
              <a:ext uri="{FF2B5EF4-FFF2-40B4-BE49-F238E27FC236}">
                <a16:creationId xmlns:a16="http://schemas.microsoft.com/office/drawing/2014/main" id="{FE94FE75-F7BD-2DAF-7E74-3F0FB9352E7C}"/>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D8F933-B478-9643-3A8E-5683619F9F8B}"/>
              </a:ext>
            </a:extLst>
          </p:cNvPr>
          <p:cNvSpPr>
            <a:spLocks noGrp="1"/>
          </p:cNvSpPr>
          <p:nvPr>
            <p:ph type="sldNum" sz="quarter" idx="12"/>
          </p:nvPr>
        </p:nvSpPr>
        <p:spPr/>
        <p:txBody>
          <a:bodyPr/>
          <a:lstStyle/>
          <a:p>
            <a:pPr defTabSz="685800">
              <a:buClrTx/>
            </a:pPr>
            <a:fld id="{915F33F5-BAB2-E64F-9AED-4D56A9294A5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122904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79EF-DB47-49E4-D4D7-24EE2FB175A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2A1FAE-2EB2-AA11-99E2-B6A2C16C407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3B55007-9D04-51AC-1774-9BC693E6ECB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4C4FC7-CF53-84CF-C424-353F0972DD3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B94EE86-5430-9656-DA73-0D868DBF8F32}"/>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76B333-3386-2E2C-FA40-0FDF9B3187F1}"/>
              </a:ext>
            </a:extLst>
          </p:cNvPr>
          <p:cNvSpPr>
            <a:spLocks noGrp="1"/>
          </p:cNvSpPr>
          <p:nvPr>
            <p:ph type="dt" sz="half" idx="10"/>
          </p:nvPr>
        </p:nvSpPr>
        <p:spPr/>
        <p:txBody>
          <a:bodyPr/>
          <a:lstStyle/>
          <a:p>
            <a:pPr defTabSz="685800">
              <a:buClrTx/>
            </a:pPr>
            <a:fld id="{E24FD815-9DF4-0748-9B4B-72C80223E97D}" type="datetimeFigureOut">
              <a:rPr lang="en-US" kern="1200" smtClean="0">
                <a:solidFill>
                  <a:prstClr val="black">
                    <a:tint val="75000"/>
                  </a:prstClr>
                </a:solidFill>
                <a:latin typeface="Calibri" panose="020F0502020204030204"/>
                <a:ea typeface="+mn-ea"/>
                <a:cs typeface="+mn-cs"/>
              </a:rPr>
              <a:pPr defTabSz="685800">
                <a:buClrTx/>
              </a:pPr>
              <a:t>2/1/2024</a:t>
            </a:fld>
            <a:endParaRPr lang="en-US" kern="1200">
              <a:solidFill>
                <a:prstClr val="black">
                  <a:tint val="75000"/>
                </a:prstClr>
              </a:solidFill>
              <a:latin typeface="Calibri" panose="020F0502020204030204"/>
              <a:ea typeface="+mn-ea"/>
              <a:cs typeface="+mn-cs"/>
            </a:endParaRPr>
          </a:p>
        </p:txBody>
      </p:sp>
      <p:sp>
        <p:nvSpPr>
          <p:cNvPr id="8" name="Footer Placeholder 7">
            <a:extLst>
              <a:ext uri="{FF2B5EF4-FFF2-40B4-BE49-F238E27FC236}">
                <a16:creationId xmlns:a16="http://schemas.microsoft.com/office/drawing/2014/main" id="{FD8110A0-7243-35E9-371C-D47D41D3A373}"/>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A3C29C11-CE30-0E76-1709-7F0078720119}"/>
              </a:ext>
            </a:extLst>
          </p:cNvPr>
          <p:cNvSpPr>
            <a:spLocks noGrp="1"/>
          </p:cNvSpPr>
          <p:nvPr>
            <p:ph type="sldNum" sz="quarter" idx="12"/>
          </p:nvPr>
        </p:nvSpPr>
        <p:spPr/>
        <p:txBody>
          <a:bodyPr/>
          <a:lstStyle/>
          <a:p>
            <a:pPr defTabSz="685800">
              <a:buClrTx/>
            </a:pPr>
            <a:fld id="{915F33F5-BAB2-E64F-9AED-4D56A9294A5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59522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00203-7B03-03C6-C841-22297C20BE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F75825-A474-8908-C75D-B056695320CE}"/>
              </a:ext>
            </a:extLst>
          </p:cNvPr>
          <p:cNvSpPr>
            <a:spLocks noGrp="1"/>
          </p:cNvSpPr>
          <p:nvPr>
            <p:ph type="dt" sz="half" idx="10"/>
          </p:nvPr>
        </p:nvSpPr>
        <p:spPr/>
        <p:txBody>
          <a:bodyPr/>
          <a:lstStyle/>
          <a:p>
            <a:pPr defTabSz="685800">
              <a:buClrTx/>
            </a:pPr>
            <a:fld id="{E24FD815-9DF4-0748-9B4B-72C80223E97D}" type="datetimeFigureOut">
              <a:rPr lang="en-US" kern="1200" smtClean="0">
                <a:solidFill>
                  <a:prstClr val="black">
                    <a:tint val="75000"/>
                  </a:prstClr>
                </a:solidFill>
                <a:latin typeface="Calibri" panose="020F0502020204030204"/>
                <a:ea typeface="+mn-ea"/>
                <a:cs typeface="+mn-cs"/>
              </a:rPr>
              <a:pPr defTabSz="685800">
                <a:buClrTx/>
              </a:pPr>
              <a:t>2/1/2024</a:t>
            </a:fld>
            <a:endParaRPr lang="en-US" kern="1200">
              <a:solidFill>
                <a:prstClr val="black">
                  <a:tint val="75000"/>
                </a:prstClr>
              </a:solidFill>
              <a:latin typeface="Calibri" panose="020F0502020204030204"/>
              <a:ea typeface="+mn-ea"/>
              <a:cs typeface="+mn-cs"/>
            </a:endParaRPr>
          </a:p>
        </p:txBody>
      </p:sp>
      <p:sp>
        <p:nvSpPr>
          <p:cNvPr id="4" name="Footer Placeholder 3">
            <a:extLst>
              <a:ext uri="{FF2B5EF4-FFF2-40B4-BE49-F238E27FC236}">
                <a16:creationId xmlns:a16="http://schemas.microsoft.com/office/drawing/2014/main" id="{B5DFE207-5CD8-AE96-218D-F6158245F76F}"/>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1B2B7A5-ACB6-9AB9-D4D7-DB45AEBBF76D}"/>
              </a:ext>
            </a:extLst>
          </p:cNvPr>
          <p:cNvSpPr>
            <a:spLocks noGrp="1"/>
          </p:cNvSpPr>
          <p:nvPr>
            <p:ph type="sldNum" sz="quarter" idx="12"/>
          </p:nvPr>
        </p:nvSpPr>
        <p:spPr/>
        <p:txBody>
          <a:bodyPr/>
          <a:lstStyle/>
          <a:p>
            <a:pPr defTabSz="685800">
              <a:buClrTx/>
            </a:pPr>
            <a:fld id="{915F33F5-BAB2-E64F-9AED-4D56A9294A5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969257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D2EDC2-6367-5AED-DE6C-7DF94C5F943E}"/>
              </a:ext>
            </a:extLst>
          </p:cNvPr>
          <p:cNvSpPr>
            <a:spLocks noGrp="1"/>
          </p:cNvSpPr>
          <p:nvPr>
            <p:ph type="dt" sz="half" idx="10"/>
          </p:nvPr>
        </p:nvSpPr>
        <p:spPr/>
        <p:txBody>
          <a:bodyPr/>
          <a:lstStyle/>
          <a:p>
            <a:pPr defTabSz="685800">
              <a:buClrTx/>
            </a:pPr>
            <a:fld id="{E24FD815-9DF4-0748-9B4B-72C80223E97D}" type="datetimeFigureOut">
              <a:rPr lang="en-US" kern="1200" smtClean="0">
                <a:solidFill>
                  <a:prstClr val="black">
                    <a:tint val="75000"/>
                  </a:prstClr>
                </a:solidFill>
                <a:latin typeface="Calibri" panose="020F0502020204030204"/>
                <a:ea typeface="+mn-ea"/>
                <a:cs typeface="+mn-cs"/>
              </a:rPr>
              <a:pPr defTabSz="685800">
                <a:buClrTx/>
              </a:pPr>
              <a:t>2/1/2024</a:t>
            </a:fld>
            <a:endParaRPr lang="en-US" kern="1200">
              <a:solidFill>
                <a:prstClr val="black">
                  <a:tint val="75000"/>
                </a:prstClr>
              </a:solidFill>
              <a:latin typeface="Calibri" panose="020F0502020204030204"/>
              <a:ea typeface="+mn-ea"/>
              <a:cs typeface="+mn-cs"/>
            </a:endParaRPr>
          </a:p>
        </p:txBody>
      </p:sp>
      <p:sp>
        <p:nvSpPr>
          <p:cNvPr id="3" name="Footer Placeholder 2">
            <a:extLst>
              <a:ext uri="{FF2B5EF4-FFF2-40B4-BE49-F238E27FC236}">
                <a16:creationId xmlns:a16="http://schemas.microsoft.com/office/drawing/2014/main" id="{A518E8A8-FD44-EFAC-4BF7-BD1BBE6EE193}"/>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7D80817-CADA-32B0-651F-649D3C7E9AAC}"/>
              </a:ext>
            </a:extLst>
          </p:cNvPr>
          <p:cNvSpPr>
            <a:spLocks noGrp="1"/>
          </p:cNvSpPr>
          <p:nvPr>
            <p:ph type="sldNum" sz="quarter" idx="12"/>
          </p:nvPr>
        </p:nvSpPr>
        <p:spPr/>
        <p:txBody>
          <a:bodyPr/>
          <a:lstStyle/>
          <a:p>
            <a:pPr defTabSz="685800">
              <a:buClrTx/>
            </a:pPr>
            <a:fld id="{915F33F5-BAB2-E64F-9AED-4D56A9294A5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019139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66E5-9480-F604-21DB-E680B76FF13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2A8E5D5-367F-E389-E6F0-A3B521DE4AF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DF68CD-AE37-1E10-A625-5FF8801B006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E4868E6-D598-E906-1335-47580B89B2BF}"/>
              </a:ext>
            </a:extLst>
          </p:cNvPr>
          <p:cNvSpPr>
            <a:spLocks noGrp="1"/>
          </p:cNvSpPr>
          <p:nvPr>
            <p:ph type="dt" sz="half" idx="10"/>
          </p:nvPr>
        </p:nvSpPr>
        <p:spPr/>
        <p:txBody>
          <a:bodyPr/>
          <a:lstStyle/>
          <a:p>
            <a:pPr defTabSz="685800">
              <a:buClrTx/>
            </a:pPr>
            <a:fld id="{E24FD815-9DF4-0748-9B4B-72C80223E97D}" type="datetimeFigureOut">
              <a:rPr lang="en-US" kern="1200" smtClean="0">
                <a:solidFill>
                  <a:prstClr val="black">
                    <a:tint val="75000"/>
                  </a:prstClr>
                </a:solidFill>
                <a:latin typeface="Calibri" panose="020F0502020204030204"/>
                <a:ea typeface="+mn-ea"/>
                <a:cs typeface="+mn-cs"/>
              </a:rPr>
              <a:pPr defTabSz="685800">
                <a:buClrTx/>
              </a:pPr>
              <a:t>2/1/2024</a:t>
            </a:fld>
            <a:endParaRPr lang="en-US" kern="1200">
              <a:solidFill>
                <a:prstClr val="black">
                  <a:tint val="75000"/>
                </a:prstClr>
              </a:solidFill>
              <a:latin typeface="Calibri" panose="020F0502020204030204"/>
              <a:ea typeface="+mn-ea"/>
              <a:cs typeface="+mn-cs"/>
            </a:endParaRPr>
          </a:p>
        </p:txBody>
      </p:sp>
      <p:sp>
        <p:nvSpPr>
          <p:cNvPr id="6" name="Footer Placeholder 5">
            <a:extLst>
              <a:ext uri="{FF2B5EF4-FFF2-40B4-BE49-F238E27FC236}">
                <a16:creationId xmlns:a16="http://schemas.microsoft.com/office/drawing/2014/main" id="{05FBE034-4010-3051-19EE-94F7445CE6E5}"/>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1F9142A-7608-D796-0941-EC487B4FAEA5}"/>
              </a:ext>
            </a:extLst>
          </p:cNvPr>
          <p:cNvSpPr>
            <a:spLocks noGrp="1"/>
          </p:cNvSpPr>
          <p:nvPr>
            <p:ph type="sldNum" sz="quarter" idx="12"/>
          </p:nvPr>
        </p:nvSpPr>
        <p:spPr/>
        <p:txBody>
          <a:bodyPr/>
          <a:lstStyle/>
          <a:p>
            <a:pPr defTabSz="685800">
              <a:buClrTx/>
            </a:pPr>
            <a:fld id="{915F33F5-BAB2-E64F-9AED-4D56A9294A5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38214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4DD3B-9DBD-BD18-94CD-8D447A33B81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E9CC34B-70F2-2F38-CD95-3F4D5E3099F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B7B557C-8A4C-6653-498D-5D8D1EB037E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16C099C-68C0-8A17-1B6E-0B53B04F7C70}"/>
              </a:ext>
            </a:extLst>
          </p:cNvPr>
          <p:cNvSpPr>
            <a:spLocks noGrp="1"/>
          </p:cNvSpPr>
          <p:nvPr>
            <p:ph type="dt" sz="half" idx="10"/>
          </p:nvPr>
        </p:nvSpPr>
        <p:spPr/>
        <p:txBody>
          <a:bodyPr/>
          <a:lstStyle/>
          <a:p>
            <a:pPr defTabSz="685800">
              <a:buClrTx/>
            </a:pPr>
            <a:fld id="{E24FD815-9DF4-0748-9B4B-72C80223E97D}" type="datetimeFigureOut">
              <a:rPr lang="en-US" kern="1200" smtClean="0">
                <a:solidFill>
                  <a:prstClr val="black">
                    <a:tint val="75000"/>
                  </a:prstClr>
                </a:solidFill>
                <a:latin typeface="Calibri" panose="020F0502020204030204"/>
                <a:ea typeface="+mn-ea"/>
                <a:cs typeface="+mn-cs"/>
              </a:rPr>
              <a:pPr defTabSz="685800">
                <a:buClrTx/>
              </a:pPr>
              <a:t>2/1/2024</a:t>
            </a:fld>
            <a:endParaRPr lang="en-US" kern="1200">
              <a:solidFill>
                <a:prstClr val="black">
                  <a:tint val="75000"/>
                </a:prstClr>
              </a:solidFill>
              <a:latin typeface="Calibri" panose="020F0502020204030204"/>
              <a:ea typeface="+mn-ea"/>
              <a:cs typeface="+mn-cs"/>
            </a:endParaRPr>
          </a:p>
        </p:txBody>
      </p:sp>
      <p:sp>
        <p:nvSpPr>
          <p:cNvPr id="6" name="Footer Placeholder 5">
            <a:extLst>
              <a:ext uri="{FF2B5EF4-FFF2-40B4-BE49-F238E27FC236}">
                <a16:creationId xmlns:a16="http://schemas.microsoft.com/office/drawing/2014/main" id="{70247383-6544-D45A-A276-8D02BA9116BE}"/>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54CED04-4B6E-0B0F-84ED-0073EFBE132F}"/>
              </a:ext>
            </a:extLst>
          </p:cNvPr>
          <p:cNvSpPr>
            <a:spLocks noGrp="1"/>
          </p:cNvSpPr>
          <p:nvPr>
            <p:ph type="sldNum" sz="quarter" idx="12"/>
          </p:nvPr>
        </p:nvSpPr>
        <p:spPr/>
        <p:txBody>
          <a:bodyPr/>
          <a:lstStyle/>
          <a:p>
            <a:pPr defTabSz="685800">
              <a:buClrTx/>
            </a:pPr>
            <a:fld id="{915F33F5-BAB2-E64F-9AED-4D56A9294A5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387434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CF28-ADF4-85D0-462F-D63F2B7F0C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82897F-B341-F038-2731-054F36CD5E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CDCEE6-9E94-68DA-CB82-46D6C908611B}"/>
              </a:ext>
            </a:extLst>
          </p:cNvPr>
          <p:cNvSpPr>
            <a:spLocks noGrp="1"/>
          </p:cNvSpPr>
          <p:nvPr>
            <p:ph type="dt" sz="half" idx="10"/>
          </p:nvPr>
        </p:nvSpPr>
        <p:spPr/>
        <p:txBody>
          <a:bodyPr/>
          <a:lstStyle/>
          <a:p>
            <a:pPr defTabSz="685800">
              <a:buClrTx/>
            </a:pPr>
            <a:fld id="{E24FD815-9DF4-0748-9B4B-72C80223E97D}" type="datetimeFigureOut">
              <a:rPr lang="en-US" kern="1200" smtClean="0">
                <a:solidFill>
                  <a:prstClr val="black">
                    <a:tint val="75000"/>
                  </a:prstClr>
                </a:solidFill>
                <a:latin typeface="Calibri" panose="020F0502020204030204"/>
                <a:ea typeface="+mn-ea"/>
                <a:cs typeface="+mn-cs"/>
              </a:rPr>
              <a:pPr defTabSz="685800">
                <a:buClrTx/>
              </a:pPr>
              <a:t>2/1/2024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8FD6394F-42D4-45D8-BB0B-7291A4068763}"/>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FD75AD1-47E5-4314-2187-C4B6ECCFD098}"/>
              </a:ext>
            </a:extLst>
          </p:cNvPr>
          <p:cNvSpPr>
            <a:spLocks noGrp="1"/>
          </p:cNvSpPr>
          <p:nvPr>
            <p:ph type="sldNum" sz="quarter" idx="12"/>
          </p:nvPr>
        </p:nvSpPr>
        <p:spPr/>
        <p:txBody>
          <a:bodyPr/>
          <a:lstStyle/>
          <a:p>
            <a:pPr defTabSz="685800">
              <a:buClrTx/>
            </a:pPr>
            <a:fld id="{915F33F5-BAB2-E64F-9AED-4D56A9294A5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25568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F27981-5297-2C78-1330-2F2357050D32}"/>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93D690-C265-5425-FD5B-C950862992F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416A8-4F8F-EBF6-BC1E-EA8940DFB239}"/>
              </a:ext>
            </a:extLst>
          </p:cNvPr>
          <p:cNvSpPr>
            <a:spLocks noGrp="1"/>
          </p:cNvSpPr>
          <p:nvPr>
            <p:ph type="dt" sz="half" idx="10"/>
          </p:nvPr>
        </p:nvSpPr>
        <p:spPr/>
        <p:txBody>
          <a:bodyPr/>
          <a:lstStyle/>
          <a:p>
            <a:pPr defTabSz="685800">
              <a:buClrTx/>
            </a:pPr>
            <a:fld id="{E24FD815-9DF4-0748-9B4B-72C80223E97D}" type="datetimeFigureOut">
              <a:rPr lang="en-US" kern="1200" smtClean="0">
                <a:solidFill>
                  <a:prstClr val="black">
                    <a:tint val="75000"/>
                  </a:prstClr>
                </a:solidFill>
                <a:latin typeface="Calibri" panose="020F0502020204030204"/>
                <a:ea typeface="+mn-ea"/>
                <a:cs typeface="+mn-cs"/>
              </a:rPr>
              <a:pPr defTabSz="685800">
                <a:buClrTx/>
              </a:pPr>
              <a:t>2/1/2024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A9359317-1250-42EB-8D39-43F1A01E0451}"/>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A9704B3-4B43-D40F-3E63-09D8F217599F}"/>
              </a:ext>
            </a:extLst>
          </p:cNvPr>
          <p:cNvSpPr>
            <a:spLocks noGrp="1"/>
          </p:cNvSpPr>
          <p:nvPr>
            <p:ph type="sldNum" sz="quarter" idx="12"/>
          </p:nvPr>
        </p:nvSpPr>
        <p:spPr/>
        <p:txBody>
          <a:bodyPr/>
          <a:lstStyle/>
          <a:p>
            <a:pPr defTabSz="685800">
              <a:buClrTx/>
            </a:pPr>
            <a:fld id="{915F33F5-BAB2-E64F-9AED-4D56A9294A5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2004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7"/>
        <p:cNvGrpSpPr/>
        <p:nvPr/>
      </p:nvGrpSpPr>
      <p:grpSpPr>
        <a:xfrm>
          <a:off x="0" y="0"/>
          <a:ext cx="0" cy="0"/>
          <a:chOff x="0" y="0"/>
          <a:chExt cx="0" cy="0"/>
        </a:xfrm>
      </p:grpSpPr>
      <p:sp>
        <p:nvSpPr>
          <p:cNvPr id="28" name="Google Shape;28;p30"/>
          <p:cNvSpPr txBox="1">
            <a:spLocks noGrp="1"/>
          </p:cNvSpPr>
          <p:nvPr>
            <p:ph type="body" idx="1"/>
          </p:nvPr>
        </p:nvSpPr>
        <p:spPr>
          <a:xfrm>
            <a:off x="217716" y="898339"/>
            <a:ext cx="7908087" cy="3143040"/>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atin typeface="Overpass"/>
              </a:defRPr>
            </a:lvl1pPr>
            <a:lvl2pPr marL="914400" lvl="1" indent="-320040" algn="l">
              <a:spcBef>
                <a:spcPts val="360"/>
              </a:spcBef>
              <a:spcAft>
                <a:spcPts val="0"/>
              </a:spcAft>
              <a:buSzPts val="1440"/>
              <a:buChar char="•"/>
              <a:defRPr/>
            </a:lvl2pPr>
            <a:lvl3pPr marL="1371600" lvl="2" indent="-337185" algn="l">
              <a:spcBef>
                <a:spcPts val="360"/>
              </a:spcBef>
              <a:spcAft>
                <a:spcPts val="0"/>
              </a:spcAft>
              <a:buSzPts val="171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dirty="0"/>
          </a:p>
        </p:txBody>
      </p:sp>
      <p:sp>
        <p:nvSpPr>
          <p:cNvPr id="29" name="Google Shape;29;p30"/>
          <p:cNvSpPr txBox="1">
            <a:spLocks noGrp="1"/>
          </p:cNvSpPr>
          <p:nvPr>
            <p:ph type="title"/>
          </p:nvPr>
        </p:nvSpPr>
        <p:spPr>
          <a:xfrm>
            <a:off x="217714" y="187553"/>
            <a:ext cx="8676903" cy="55158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800">
                <a:latin typeface="Overpass"/>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418A-DD7F-1819-B9A8-D3175DD97CA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E7051E1-00B5-C4EC-727C-E3E083509C2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D2AD6E7-1E56-B9EF-5306-80B64DFFD9B4}"/>
              </a:ext>
            </a:extLst>
          </p:cNvPr>
          <p:cNvSpPr>
            <a:spLocks noGrp="1"/>
          </p:cNvSpPr>
          <p:nvPr>
            <p:ph type="dt" sz="half" idx="10"/>
          </p:nvPr>
        </p:nvSpPr>
        <p:spPr/>
        <p:txBody>
          <a:bodyPr/>
          <a:lstStyle/>
          <a:p>
            <a:pPr defTabSz="685800">
              <a:buClrTx/>
            </a:pPr>
            <a:fld id="{E24FD815-9DF4-0748-9B4B-72C80223E97D}" type="datetimeFigureOut">
              <a:rPr lang="en-US" kern="1200" smtClean="0">
                <a:solidFill>
                  <a:prstClr val="black">
                    <a:tint val="75000"/>
                  </a:prstClr>
                </a:solidFill>
                <a:latin typeface="Calibri" panose="020F0502020204030204"/>
                <a:ea typeface="+mn-ea"/>
                <a:cs typeface="+mn-cs"/>
              </a:rPr>
              <a:pPr defTabSz="685800">
                <a:buClrTx/>
              </a:pPr>
              <a:t>2/1/2024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61FCFCB1-7294-35A3-B9D0-0CA218E5E3AE}"/>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EC2DCB1-1D41-371D-993C-343F710E47EB}"/>
              </a:ext>
            </a:extLst>
          </p:cNvPr>
          <p:cNvSpPr>
            <a:spLocks noGrp="1"/>
          </p:cNvSpPr>
          <p:nvPr>
            <p:ph type="sldNum" sz="quarter" idx="12"/>
          </p:nvPr>
        </p:nvSpPr>
        <p:spPr/>
        <p:txBody>
          <a:bodyPr/>
          <a:lstStyle/>
          <a:p>
            <a:pPr defTabSz="685800">
              <a:buClrTx/>
            </a:pPr>
            <a:fld id="{915F33F5-BAB2-E64F-9AED-4D56A9294A5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527933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96E19-B2BE-E200-C6C8-898D203DFE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24392D-95ED-867E-F1BF-EE74319093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A948CA-3166-2571-97F6-EB5BBB866E86}"/>
              </a:ext>
            </a:extLst>
          </p:cNvPr>
          <p:cNvSpPr>
            <a:spLocks noGrp="1"/>
          </p:cNvSpPr>
          <p:nvPr>
            <p:ph type="dt" sz="half" idx="10"/>
          </p:nvPr>
        </p:nvSpPr>
        <p:spPr/>
        <p:txBody>
          <a:bodyPr/>
          <a:lstStyle/>
          <a:p>
            <a:pPr defTabSz="685800">
              <a:buClrTx/>
            </a:pPr>
            <a:fld id="{E24FD815-9DF4-0748-9B4B-72C80223E97D}" type="datetimeFigureOut">
              <a:rPr lang="en-US" kern="1200" smtClean="0">
                <a:solidFill>
                  <a:prstClr val="black">
                    <a:tint val="75000"/>
                  </a:prstClr>
                </a:solidFill>
                <a:latin typeface="Calibri" panose="020F0502020204030204"/>
                <a:ea typeface="+mn-ea"/>
                <a:cs typeface="+mn-cs"/>
              </a:rPr>
              <a:pPr defTabSz="685800">
                <a:buClrTx/>
              </a:pPr>
              <a:t>2/1/2024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4FF418FF-C160-3408-C010-5C6457D4560F}"/>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0892D3C-1BD9-7021-638D-535129614DBF}"/>
              </a:ext>
            </a:extLst>
          </p:cNvPr>
          <p:cNvSpPr>
            <a:spLocks noGrp="1"/>
          </p:cNvSpPr>
          <p:nvPr>
            <p:ph type="sldNum" sz="quarter" idx="12"/>
          </p:nvPr>
        </p:nvSpPr>
        <p:spPr/>
        <p:txBody>
          <a:bodyPr/>
          <a:lstStyle/>
          <a:p>
            <a:pPr defTabSz="685800">
              <a:buClrTx/>
            </a:pPr>
            <a:fld id="{915F33F5-BAB2-E64F-9AED-4D56A9294A5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560173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8674-6529-56D6-EC5E-CF29C345D00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6996B29-40E7-3A16-FB7E-9B40B9B3F03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941581-1B42-26E5-F5AC-ABBA495F70B8}"/>
              </a:ext>
            </a:extLst>
          </p:cNvPr>
          <p:cNvSpPr>
            <a:spLocks noGrp="1"/>
          </p:cNvSpPr>
          <p:nvPr>
            <p:ph type="dt" sz="half" idx="10"/>
          </p:nvPr>
        </p:nvSpPr>
        <p:spPr/>
        <p:txBody>
          <a:bodyPr/>
          <a:lstStyle/>
          <a:p>
            <a:pPr defTabSz="685800">
              <a:buClrTx/>
            </a:pPr>
            <a:fld id="{E24FD815-9DF4-0748-9B4B-72C80223E97D}" type="datetimeFigureOut">
              <a:rPr lang="en-US" kern="1200" smtClean="0">
                <a:solidFill>
                  <a:prstClr val="black">
                    <a:tint val="75000"/>
                  </a:prstClr>
                </a:solidFill>
                <a:latin typeface="Calibri" panose="020F0502020204030204"/>
                <a:ea typeface="+mn-ea"/>
                <a:cs typeface="+mn-cs"/>
              </a:rPr>
              <a:pPr defTabSz="685800">
                <a:buClrTx/>
              </a:pPr>
              <a:t>2/1/2024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171EC3DF-70C4-214A-248F-A068997016E4}"/>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7AE3733-29E1-503D-AEE3-EDFA748D3E33}"/>
              </a:ext>
            </a:extLst>
          </p:cNvPr>
          <p:cNvSpPr>
            <a:spLocks noGrp="1"/>
          </p:cNvSpPr>
          <p:nvPr>
            <p:ph type="sldNum" sz="quarter" idx="12"/>
          </p:nvPr>
        </p:nvSpPr>
        <p:spPr/>
        <p:txBody>
          <a:bodyPr/>
          <a:lstStyle/>
          <a:p>
            <a:pPr defTabSz="685800">
              <a:buClrTx/>
            </a:pPr>
            <a:fld id="{915F33F5-BAB2-E64F-9AED-4D56A9294A5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80746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7752F-16FC-C820-31EC-9B86D3F000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9CDB1E-3474-869B-A67E-1DB04A91242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4CCA3F-6BE9-B26B-F21E-0B04C41A3C3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319FDC-8FF1-101D-13A3-4F6579589FD8}"/>
              </a:ext>
            </a:extLst>
          </p:cNvPr>
          <p:cNvSpPr>
            <a:spLocks noGrp="1"/>
          </p:cNvSpPr>
          <p:nvPr>
            <p:ph type="dt" sz="half" idx="10"/>
          </p:nvPr>
        </p:nvSpPr>
        <p:spPr/>
        <p:txBody>
          <a:bodyPr/>
          <a:lstStyle/>
          <a:p>
            <a:pPr defTabSz="685800">
              <a:buClrTx/>
            </a:pPr>
            <a:fld id="{E24FD815-9DF4-0748-9B4B-72C80223E97D}" type="datetimeFigureOut">
              <a:rPr lang="en-US" kern="1200" smtClean="0">
                <a:solidFill>
                  <a:prstClr val="black">
                    <a:tint val="75000"/>
                  </a:prstClr>
                </a:solidFill>
                <a:latin typeface="Calibri" panose="020F0502020204030204"/>
                <a:ea typeface="+mn-ea"/>
                <a:cs typeface="+mn-cs"/>
              </a:rPr>
              <a:pPr defTabSz="685800">
                <a:buClrTx/>
              </a:pPr>
              <a:t>2/1/2024</a:t>
            </a:fld>
            <a:endParaRPr lang="en-US" kern="1200">
              <a:solidFill>
                <a:prstClr val="black">
                  <a:tint val="75000"/>
                </a:prstClr>
              </a:solidFill>
              <a:latin typeface="Calibri" panose="020F0502020204030204"/>
              <a:ea typeface="+mn-ea"/>
              <a:cs typeface="+mn-cs"/>
            </a:endParaRPr>
          </a:p>
        </p:txBody>
      </p:sp>
      <p:sp>
        <p:nvSpPr>
          <p:cNvPr id="6" name="Footer Placeholder 5">
            <a:extLst>
              <a:ext uri="{FF2B5EF4-FFF2-40B4-BE49-F238E27FC236}">
                <a16:creationId xmlns:a16="http://schemas.microsoft.com/office/drawing/2014/main" id="{FE94FE75-F7BD-2DAF-7E74-3F0FB9352E7C}"/>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0D8F933-B478-9643-3A8E-5683619F9F8B}"/>
              </a:ext>
            </a:extLst>
          </p:cNvPr>
          <p:cNvSpPr>
            <a:spLocks noGrp="1"/>
          </p:cNvSpPr>
          <p:nvPr>
            <p:ph type="sldNum" sz="quarter" idx="12"/>
          </p:nvPr>
        </p:nvSpPr>
        <p:spPr/>
        <p:txBody>
          <a:bodyPr/>
          <a:lstStyle/>
          <a:p>
            <a:pPr defTabSz="685800">
              <a:buClrTx/>
            </a:pPr>
            <a:fld id="{915F33F5-BAB2-E64F-9AED-4D56A9294A5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378651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79EF-DB47-49E4-D4D7-24EE2FB175A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2A1FAE-2EB2-AA11-99E2-B6A2C16C407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3B55007-9D04-51AC-1774-9BC693E6ECB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4C4FC7-CF53-84CF-C424-353F0972DD3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B94EE86-5430-9656-DA73-0D868DBF8F32}"/>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76B333-3386-2E2C-FA40-0FDF9B3187F1}"/>
              </a:ext>
            </a:extLst>
          </p:cNvPr>
          <p:cNvSpPr>
            <a:spLocks noGrp="1"/>
          </p:cNvSpPr>
          <p:nvPr>
            <p:ph type="dt" sz="half" idx="10"/>
          </p:nvPr>
        </p:nvSpPr>
        <p:spPr/>
        <p:txBody>
          <a:bodyPr/>
          <a:lstStyle/>
          <a:p>
            <a:pPr defTabSz="685800">
              <a:buClrTx/>
            </a:pPr>
            <a:fld id="{E24FD815-9DF4-0748-9B4B-72C80223E97D}" type="datetimeFigureOut">
              <a:rPr lang="en-US" kern="1200" smtClean="0">
                <a:solidFill>
                  <a:prstClr val="black">
                    <a:tint val="75000"/>
                  </a:prstClr>
                </a:solidFill>
                <a:latin typeface="Calibri" panose="020F0502020204030204"/>
                <a:ea typeface="+mn-ea"/>
                <a:cs typeface="+mn-cs"/>
              </a:rPr>
              <a:pPr defTabSz="685800">
                <a:buClrTx/>
              </a:pPr>
              <a:t>2/1/2024</a:t>
            </a:fld>
            <a:endParaRPr lang="en-US" kern="1200">
              <a:solidFill>
                <a:prstClr val="black">
                  <a:tint val="75000"/>
                </a:prstClr>
              </a:solidFill>
              <a:latin typeface="Calibri" panose="020F0502020204030204"/>
              <a:ea typeface="+mn-ea"/>
              <a:cs typeface="+mn-cs"/>
            </a:endParaRPr>
          </a:p>
        </p:txBody>
      </p:sp>
      <p:sp>
        <p:nvSpPr>
          <p:cNvPr id="8" name="Footer Placeholder 7">
            <a:extLst>
              <a:ext uri="{FF2B5EF4-FFF2-40B4-BE49-F238E27FC236}">
                <a16:creationId xmlns:a16="http://schemas.microsoft.com/office/drawing/2014/main" id="{FD8110A0-7243-35E9-371C-D47D41D3A373}"/>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A3C29C11-CE30-0E76-1709-7F0078720119}"/>
              </a:ext>
            </a:extLst>
          </p:cNvPr>
          <p:cNvSpPr>
            <a:spLocks noGrp="1"/>
          </p:cNvSpPr>
          <p:nvPr>
            <p:ph type="sldNum" sz="quarter" idx="12"/>
          </p:nvPr>
        </p:nvSpPr>
        <p:spPr/>
        <p:txBody>
          <a:bodyPr/>
          <a:lstStyle/>
          <a:p>
            <a:pPr defTabSz="685800">
              <a:buClrTx/>
            </a:pPr>
            <a:fld id="{915F33F5-BAB2-E64F-9AED-4D56A9294A5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660751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00203-7B03-03C6-C841-22297C20BE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F75825-A474-8908-C75D-B056695320CE}"/>
              </a:ext>
            </a:extLst>
          </p:cNvPr>
          <p:cNvSpPr>
            <a:spLocks noGrp="1"/>
          </p:cNvSpPr>
          <p:nvPr>
            <p:ph type="dt" sz="half" idx="10"/>
          </p:nvPr>
        </p:nvSpPr>
        <p:spPr/>
        <p:txBody>
          <a:bodyPr/>
          <a:lstStyle/>
          <a:p>
            <a:pPr defTabSz="685800">
              <a:buClrTx/>
            </a:pPr>
            <a:fld id="{E24FD815-9DF4-0748-9B4B-72C80223E97D}" type="datetimeFigureOut">
              <a:rPr lang="en-US" kern="1200" smtClean="0">
                <a:solidFill>
                  <a:prstClr val="black">
                    <a:tint val="75000"/>
                  </a:prstClr>
                </a:solidFill>
                <a:latin typeface="Calibri" panose="020F0502020204030204"/>
                <a:ea typeface="+mn-ea"/>
                <a:cs typeface="+mn-cs"/>
              </a:rPr>
              <a:pPr defTabSz="685800">
                <a:buClrTx/>
              </a:pPr>
              <a:t>2/1/2024</a:t>
            </a:fld>
            <a:endParaRPr lang="en-US" kern="1200">
              <a:solidFill>
                <a:prstClr val="black">
                  <a:tint val="75000"/>
                </a:prstClr>
              </a:solidFill>
              <a:latin typeface="Calibri" panose="020F0502020204030204"/>
              <a:ea typeface="+mn-ea"/>
              <a:cs typeface="+mn-cs"/>
            </a:endParaRPr>
          </a:p>
        </p:txBody>
      </p:sp>
      <p:sp>
        <p:nvSpPr>
          <p:cNvPr id="4" name="Footer Placeholder 3">
            <a:extLst>
              <a:ext uri="{FF2B5EF4-FFF2-40B4-BE49-F238E27FC236}">
                <a16:creationId xmlns:a16="http://schemas.microsoft.com/office/drawing/2014/main" id="{B5DFE207-5CD8-AE96-218D-F6158245F76F}"/>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1B2B7A5-ACB6-9AB9-D4D7-DB45AEBBF76D}"/>
              </a:ext>
            </a:extLst>
          </p:cNvPr>
          <p:cNvSpPr>
            <a:spLocks noGrp="1"/>
          </p:cNvSpPr>
          <p:nvPr>
            <p:ph type="sldNum" sz="quarter" idx="12"/>
          </p:nvPr>
        </p:nvSpPr>
        <p:spPr/>
        <p:txBody>
          <a:bodyPr/>
          <a:lstStyle/>
          <a:p>
            <a:pPr defTabSz="685800">
              <a:buClrTx/>
            </a:pPr>
            <a:fld id="{915F33F5-BAB2-E64F-9AED-4D56A9294A5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815128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D2EDC2-6367-5AED-DE6C-7DF94C5F943E}"/>
              </a:ext>
            </a:extLst>
          </p:cNvPr>
          <p:cNvSpPr>
            <a:spLocks noGrp="1"/>
          </p:cNvSpPr>
          <p:nvPr>
            <p:ph type="dt" sz="half" idx="10"/>
          </p:nvPr>
        </p:nvSpPr>
        <p:spPr/>
        <p:txBody>
          <a:bodyPr/>
          <a:lstStyle/>
          <a:p>
            <a:pPr defTabSz="685800">
              <a:buClrTx/>
            </a:pPr>
            <a:fld id="{E24FD815-9DF4-0748-9B4B-72C80223E97D}" type="datetimeFigureOut">
              <a:rPr lang="en-US" kern="1200" smtClean="0">
                <a:solidFill>
                  <a:prstClr val="black">
                    <a:tint val="75000"/>
                  </a:prstClr>
                </a:solidFill>
                <a:latin typeface="Calibri" panose="020F0502020204030204"/>
                <a:ea typeface="+mn-ea"/>
                <a:cs typeface="+mn-cs"/>
              </a:rPr>
              <a:pPr defTabSz="685800">
                <a:buClrTx/>
              </a:pPr>
              <a:t>2/1/2024</a:t>
            </a:fld>
            <a:endParaRPr lang="en-US" kern="1200">
              <a:solidFill>
                <a:prstClr val="black">
                  <a:tint val="75000"/>
                </a:prstClr>
              </a:solidFill>
              <a:latin typeface="Calibri" panose="020F0502020204030204"/>
              <a:ea typeface="+mn-ea"/>
              <a:cs typeface="+mn-cs"/>
            </a:endParaRPr>
          </a:p>
        </p:txBody>
      </p:sp>
      <p:sp>
        <p:nvSpPr>
          <p:cNvPr id="3" name="Footer Placeholder 2">
            <a:extLst>
              <a:ext uri="{FF2B5EF4-FFF2-40B4-BE49-F238E27FC236}">
                <a16:creationId xmlns:a16="http://schemas.microsoft.com/office/drawing/2014/main" id="{A518E8A8-FD44-EFAC-4BF7-BD1BBE6EE193}"/>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7D80817-CADA-32B0-651F-649D3C7E9AAC}"/>
              </a:ext>
            </a:extLst>
          </p:cNvPr>
          <p:cNvSpPr>
            <a:spLocks noGrp="1"/>
          </p:cNvSpPr>
          <p:nvPr>
            <p:ph type="sldNum" sz="quarter" idx="12"/>
          </p:nvPr>
        </p:nvSpPr>
        <p:spPr/>
        <p:txBody>
          <a:bodyPr/>
          <a:lstStyle/>
          <a:p>
            <a:pPr defTabSz="685800">
              <a:buClrTx/>
            </a:pPr>
            <a:fld id="{915F33F5-BAB2-E64F-9AED-4D56A9294A5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189573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66E5-9480-F604-21DB-E680B76FF13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2A8E5D5-367F-E389-E6F0-A3B521DE4AF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DF68CD-AE37-1E10-A625-5FF8801B006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E4868E6-D598-E906-1335-47580B89B2BF}"/>
              </a:ext>
            </a:extLst>
          </p:cNvPr>
          <p:cNvSpPr>
            <a:spLocks noGrp="1"/>
          </p:cNvSpPr>
          <p:nvPr>
            <p:ph type="dt" sz="half" idx="10"/>
          </p:nvPr>
        </p:nvSpPr>
        <p:spPr/>
        <p:txBody>
          <a:bodyPr/>
          <a:lstStyle/>
          <a:p>
            <a:pPr defTabSz="685800">
              <a:buClrTx/>
            </a:pPr>
            <a:fld id="{E24FD815-9DF4-0748-9B4B-72C80223E97D}" type="datetimeFigureOut">
              <a:rPr lang="en-US" kern="1200" smtClean="0">
                <a:solidFill>
                  <a:prstClr val="black">
                    <a:tint val="75000"/>
                  </a:prstClr>
                </a:solidFill>
                <a:latin typeface="Calibri" panose="020F0502020204030204"/>
                <a:ea typeface="+mn-ea"/>
                <a:cs typeface="+mn-cs"/>
              </a:rPr>
              <a:pPr defTabSz="685800">
                <a:buClrTx/>
              </a:pPr>
              <a:t>2/1/2024</a:t>
            </a:fld>
            <a:endParaRPr lang="en-US" kern="1200">
              <a:solidFill>
                <a:prstClr val="black">
                  <a:tint val="75000"/>
                </a:prstClr>
              </a:solidFill>
              <a:latin typeface="Calibri" panose="020F0502020204030204"/>
              <a:ea typeface="+mn-ea"/>
              <a:cs typeface="+mn-cs"/>
            </a:endParaRPr>
          </a:p>
        </p:txBody>
      </p:sp>
      <p:sp>
        <p:nvSpPr>
          <p:cNvPr id="6" name="Footer Placeholder 5">
            <a:extLst>
              <a:ext uri="{FF2B5EF4-FFF2-40B4-BE49-F238E27FC236}">
                <a16:creationId xmlns:a16="http://schemas.microsoft.com/office/drawing/2014/main" id="{05FBE034-4010-3051-19EE-94F7445CE6E5}"/>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1F9142A-7608-D796-0941-EC487B4FAEA5}"/>
              </a:ext>
            </a:extLst>
          </p:cNvPr>
          <p:cNvSpPr>
            <a:spLocks noGrp="1"/>
          </p:cNvSpPr>
          <p:nvPr>
            <p:ph type="sldNum" sz="quarter" idx="12"/>
          </p:nvPr>
        </p:nvSpPr>
        <p:spPr/>
        <p:txBody>
          <a:bodyPr/>
          <a:lstStyle/>
          <a:p>
            <a:pPr defTabSz="685800">
              <a:buClrTx/>
            </a:pPr>
            <a:fld id="{915F33F5-BAB2-E64F-9AED-4D56A9294A5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128539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4DD3B-9DBD-BD18-94CD-8D447A33B81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E9CC34B-70F2-2F38-CD95-3F4D5E3099F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B7B557C-8A4C-6653-498D-5D8D1EB037E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16C099C-68C0-8A17-1B6E-0B53B04F7C70}"/>
              </a:ext>
            </a:extLst>
          </p:cNvPr>
          <p:cNvSpPr>
            <a:spLocks noGrp="1"/>
          </p:cNvSpPr>
          <p:nvPr>
            <p:ph type="dt" sz="half" idx="10"/>
          </p:nvPr>
        </p:nvSpPr>
        <p:spPr/>
        <p:txBody>
          <a:bodyPr/>
          <a:lstStyle/>
          <a:p>
            <a:pPr defTabSz="685800">
              <a:buClrTx/>
            </a:pPr>
            <a:fld id="{E24FD815-9DF4-0748-9B4B-72C80223E97D}" type="datetimeFigureOut">
              <a:rPr lang="en-US" kern="1200" smtClean="0">
                <a:solidFill>
                  <a:prstClr val="black">
                    <a:tint val="75000"/>
                  </a:prstClr>
                </a:solidFill>
                <a:latin typeface="Calibri" panose="020F0502020204030204"/>
                <a:ea typeface="+mn-ea"/>
                <a:cs typeface="+mn-cs"/>
              </a:rPr>
              <a:pPr defTabSz="685800">
                <a:buClrTx/>
              </a:pPr>
              <a:t>2/1/2024</a:t>
            </a:fld>
            <a:endParaRPr lang="en-US" kern="1200">
              <a:solidFill>
                <a:prstClr val="black">
                  <a:tint val="75000"/>
                </a:prstClr>
              </a:solidFill>
              <a:latin typeface="Calibri" panose="020F0502020204030204"/>
              <a:ea typeface="+mn-ea"/>
              <a:cs typeface="+mn-cs"/>
            </a:endParaRPr>
          </a:p>
        </p:txBody>
      </p:sp>
      <p:sp>
        <p:nvSpPr>
          <p:cNvPr id="6" name="Footer Placeholder 5">
            <a:extLst>
              <a:ext uri="{FF2B5EF4-FFF2-40B4-BE49-F238E27FC236}">
                <a16:creationId xmlns:a16="http://schemas.microsoft.com/office/drawing/2014/main" id="{70247383-6544-D45A-A276-8D02BA9116BE}"/>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54CED04-4B6E-0B0F-84ED-0073EFBE132F}"/>
              </a:ext>
            </a:extLst>
          </p:cNvPr>
          <p:cNvSpPr>
            <a:spLocks noGrp="1"/>
          </p:cNvSpPr>
          <p:nvPr>
            <p:ph type="sldNum" sz="quarter" idx="12"/>
          </p:nvPr>
        </p:nvSpPr>
        <p:spPr/>
        <p:txBody>
          <a:bodyPr/>
          <a:lstStyle/>
          <a:p>
            <a:pPr defTabSz="685800">
              <a:buClrTx/>
            </a:pPr>
            <a:fld id="{915F33F5-BAB2-E64F-9AED-4D56A9294A5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885922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CF28-ADF4-85D0-462F-D63F2B7F0C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82897F-B341-F038-2731-054F36CD5E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CDCEE6-9E94-68DA-CB82-46D6C908611B}"/>
              </a:ext>
            </a:extLst>
          </p:cNvPr>
          <p:cNvSpPr>
            <a:spLocks noGrp="1"/>
          </p:cNvSpPr>
          <p:nvPr>
            <p:ph type="dt" sz="half" idx="10"/>
          </p:nvPr>
        </p:nvSpPr>
        <p:spPr/>
        <p:txBody>
          <a:bodyPr/>
          <a:lstStyle/>
          <a:p>
            <a:pPr defTabSz="685800">
              <a:buClrTx/>
            </a:pPr>
            <a:fld id="{E24FD815-9DF4-0748-9B4B-72C80223E97D}" type="datetimeFigureOut">
              <a:rPr lang="en-US" kern="1200" smtClean="0">
                <a:solidFill>
                  <a:prstClr val="black">
                    <a:tint val="75000"/>
                  </a:prstClr>
                </a:solidFill>
                <a:latin typeface="Calibri" panose="020F0502020204030204"/>
                <a:ea typeface="+mn-ea"/>
                <a:cs typeface="+mn-cs"/>
              </a:rPr>
              <a:pPr defTabSz="685800">
                <a:buClrTx/>
              </a:pPr>
              <a:t>2/1/2024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8FD6394F-42D4-45D8-BB0B-7291A4068763}"/>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FD75AD1-47E5-4314-2187-C4B6ECCFD098}"/>
              </a:ext>
            </a:extLst>
          </p:cNvPr>
          <p:cNvSpPr>
            <a:spLocks noGrp="1"/>
          </p:cNvSpPr>
          <p:nvPr>
            <p:ph type="sldNum" sz="quarter" idx="12"/>
          </p:nvPr>
        </p:nvSpPr>
        <p:spPr/>
        <p:txBody>
          <a:bodyPr/>
          <a:lstStyle/>
          <a:p>
            <a:pPr defTabSz="685800">
              <a:buClrTx/>
            </a:pPr>
            <a:fld id="{915F33F5-BAB2-E64F-9AED-4D56A9294A5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54914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0"/>
        <p:cNvGrpSpPr/>
        <p:nvPr/>
      </p:nvGrpSpPr>
      <p:grpSpPr>
        <a:xfrm>
          <a:off x="0" y="0"/>
          <a:ext cx="0" cy="0"/>
          <a:chOff x="0" y="0"/>
          <a:chExt cx="0" cy="0"/>
        </a:xfrm>
      </p:grpSpPr>
      <p:sp>
        <p:nvSpPr>
          <p:cNvPr id="31" name="Google Shape;31;p31"/>
          <p:cNvSpPr txBox="1">
            <a:spLocks noGrp="1"/>
          </p:cNvSpPr>
          <p:nvPr>
            <p:ph type="title"/>
          </p:nvPr>
        </p:nvSpPr>
        <p:spPr>
          <a:xfrm>
            <a:off x="217714" y="187553"/>
            <a:ext cx="8676903" cy="55158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800">
                <a:latin typeface="Overpass"/>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F27981-5297-2C78-1330-2F2357050D32}"/>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93D690-C265-5425-FD5B-C950862992F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416A8-4F8F-EBF6-BC1E-EA8940DFB239}"/>
              </a:ext>
            </a:extLst>
          </p:cNvPr>
          <p:cNvSpPr>
            <a:spLocks noGrp="1"/>
          </p:cNvSpPr>
          <p:nvPr>
            <p:ph type="dt" sz="half" idx="10"/>
          </p:nvPr>
        </p:nvSpPr>
        <p:spPr/>
        <p:txBody>
          <a:bodyPr/>
          <a:lstStyle/>
          <a:p>
            <a:pPr defTabSz="685800">
              <a:buClrTx/>
            </a:pPr>
            <a:fld id="{E24FD815-9DF4-0748-9B4B-72C80223E97D}" type="datetimeFigureOut">
              <a:rPr lang="en-US" kern="1200" smtClean="0">
                <a:solidFill>
                  <a:prstClr val="black">
                    <a:tint val="75000"/>
                  </a:prstClr>
                </a:solidFill>
                <a:latin typeface="Calibri" panose="020F0502020204030204"/>
                <a:ea typeface="+mn-ea"/>
                <a:cs typeface="+mn-cs"/>
              </a:rPr>
              <a:pPr defTabSz="685800">
                <a:buClrTx/>
              </a:pPr>
              <a:t>2/1/2024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A9359317-1250-42EB-8D39-43F1A01E0451}"/>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A9704B3-4B43-D40F-3E63-09D8F217599F}"/>
              </a:ext>
            </a:extLst>
          </p:cNvPr>
          <p:cNvSpPr>
            <a:spLocks noGrp="1"/>
          </p:cNvSpPr>
          <p:nvPr>
            <p:ph type="sldNum" sz="quarter" idx="12"/>
          </p:nvPr>
        </p:nvSpPr>
        <p:spPr/>
        <p:txBody>
          <a:bodyPr/>
          <a:lstStyle/>
          <a:p>
            <a:pPr defTabSz="685800">
              <a:buClrTx/>
            </a:pPr>
            <a:fld id="{915F33F5-BAB2-E64F-9AED-4D56A9294A5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867773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418A-DD7F-1819-B9A8-D3175DD97CA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E7051E1-00B5-C4EC-727C-E3E083509C2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D2AD6E7-1E56-B9EF-5306-80B64DFFD9B4}"/>
              </a:ext>
            </a:extLst>
          </p:cNvPr>
          <p:cNvSpPr>
            <a:spLocks noGrp="1"/>
          </p:cNvSpPr>
          <p:nvPr>
            <p:ph type="dt" sz="half" idx="10"/>
          </p:nvPr>
        </p:nvSpPr>
        <p:spPr/>
        <p:txBody>
          <a:bodyPr/>
          <a:lstStyle/>
          <a:p>
            <a:fld id="{E24FD815-9DF4-0748-9B4B-72C80223E97D}" type="datetimeFigureOut">
              <a:rPr lang="en-US" smtClean="0"/>
              <a:t>2/1/2024</a:t>
            </a:fld>
            <a:endParaRPr lang="en-US"/>
          </a:p>
        </p:txBody>
      </p:sp>
      <p:sp>
        <p:nvSpPr>
          <p:cNvPr id="5" name="Footer Placeholder 4">
            <a:extLst>
              <a:ext uri="{FF2B5EF4-FFF2-40B4-BE49-F238E27FC236}">
                <a16:creationId xmlns:a16="http://schemas.microsoft.com/office/drawing/2014/main" id="{61FCFCB1-7294-35A3-B9D0-0CA218E5E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2DCB1-1D41-371D-993C-343F710E47EB}"/>
              </a:ext>
            </a:extLst>
          </p:cNvPr>
          <p:cNvSpPr>
            <a:spLocks noGrp="1"/>
          </p:cNvSpPr>
          <p:nvPr>
            <p:ph type="sldNum" sz="quarter" idx="12"/>
          </p:nvPr>
        </p:nvSpPr>
        <p:spPr/>
        <p:txBody>
          <a:bodyPr/>
          <a:lstStyle/>
          <a:p>
            <a:fld id="{915F33F5-BAB2-E64F-9AED-4D56A9294A58}" type="slidenum">
              <a:rPr lang="en-US" smtClean="0"/>
              <a:t>‹#›</a:t>
            </a:fld>
            <a:endParaRPr lang="en-US"/>
          </a:p>
        </p:txBody>
      </p:sp>
    </p:spTree>
    <p:extLst>
      <p:ext uri="{BB962C8B-B14F-4D97-AF65-F5344CB8AC3E}">
        <p14:creationId xmlns:p14="http://schemas.microsoft.com/office/powerpoint/2010/main" val="2876532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96E19-B2BE-E200-C6C8-898D203DFE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24392D-95ED-867E-F1BF-EE74319093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A948CA-3166-2571-97F6-EB5BBB866E86}"/>
              </a:ext>
            </a:extLst>
          </p:cNvPr>
          <p:cNvSpPr>
            <a:spLocks noGrp="1"/>
          </p:cNvSpPr>
          <p:nvPr>
            <p:ph type="dt" sz="half" idx="10"/>
          </p:nvPr>
        </p:nvSpPr>
        <p:spPr/>
        <p:txBody>
          <a:bodyPr/>
          <a:lstStyle/>
          <a:p>
            <a:fld id="{E24FD815-9DF4-0748-9B4B-72C80223E97D}" type="datetimeFigureOut">
              <a:rPr lang="en-US" smtClean="0"/>
              <a:t>2/1/2024</a:t>
            </a:fld>
            <a:endParaRPr lang="en-US"/>
          </a:p>
        </p:txBody>
      </p:sp>
      <p:sp>
        <p:nvSpPr>
          <p:cNvPr id="5" name="Footer Placeholder 4">
            <a:extLst>
              <a:ext uri="{FF2B5EF4-FFF2-40B4-BE49-F238E27FC236}">
                <a16:creationId xmlns:a16="http://schemas.microsoft.com/office/drawing/2014/main" id="{4FF418FF-C160-3408-C010-5C6457D45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892D3C-1BD9-7021-638D-535129614DBF}"/>
              </a:ext>
            </a:extLst>
          </p:cNvPr>
          <p:cNvSpPr>
            <a:spLocks noGrp="1"/>
          </p:cNvSpPr>
          <p:nvPr>
            <p:ph type="sldNum" sz="quarter" idx="12"/>
          </p:nvPr>
        </p:nvSpPr>
        <p:spPr/>
        <p:txBody>
          <a:bodyPr/>
          <a:lstStyle/>
          <a:p>
            <a:fld id="{915F33F5-BAB2-E64F-9AED-4D56A9294A58}" type="slidenum">
              <a:rPr lang="en-US" smtClean="0"/>
              <a:t>‹#›</a:t>
            </a:fld>
            <a:endParaRPr lang="en-US"/>
          </a:p>
        </p:txBody>
      </p:sp>
    </p:spTree>
    <p:extLst>
      <p:ext uri="{BB962C8B-B14F-4D97-AF65-F5344CB8AC3E}">
        <p14:creationId xmlns:p14="http://schemas.microsoft.com/office/powerpoint/2010/main" val="3206466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8674-6529-56D6-EC5E-CF29C345D00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6996B29-40E7-3A16-FB7E-9B40B9B3F03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941581-1B42-26E5-F5AC-ABBA495F70B8}"/>
              </a:ext>
            </a:extLst>
          </p:cNvPr>
          <p:cNvSpPr>
            <a:spLocks noGrp="1"/>
          </p:cNvSpPr>
          <p:nvPr>
            <p:ph type="dt" sz="half" idx="10"/>
          </p:nvPr>
        </p:nvSpPr>
        <p:spPr/>
        <p:txBody>
          <a:bodyPr/>
          <a:lstStyle/>
          <a:p>
            <a:fld id="{E24FD815-9DF4-0748-9B4B-72C80223E97D}" type="datetimeFigureOut">
              <a:rPr lang="en-US" smtClean="0"/>
              <a:t>2/1/2024</a:t>
            </a:fld>
            <a:endParaRPr lang="en-US"/>
          </a:p>
        </p:txBody>
      </p:sp>
      <p:sp>
        <p:nvSpPr>
          <p:cNvPr id="5" name="Footer Placeholder 4">
            <a:extLst>
              <a:ext uri="{FF2B5EF4-FFF2-40B4-BE49-F238E27FC236}">
                <a16:creationId xmlns:a16="http://schemas.microsoft.com/office/drawing/2014/main" id="{171EC3DF-70C4-214A-248F-A06899701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E3733-29E1-503D-AEE3-EDFA748D3E33}"/>
              </a:ext>
            </a:extLst>
          </p:cNvPr>
          <p:cNvSpPr>
            <a:spLocks noGrp="1"/>
          </p:cNvSpPr>
          <p:nvPr>
            <p:ph type="sldNum" sz="quarter" idx="12"/>
          </p:nvPr>
        </p:nvSpPr>
        <p:spPr/>
        <p:txBody>
          <a:bodyPr/>
          <a:lstStyle/>
          <a:p>
            <a:fld id="{915F33F5-BAB2-E64F-9AED-4D56A9294A58}" type="slidenum">
              <a:rPr lang="en-US" smtClean="0"/>
              <a:t>‹#›</a:t>
            </a:fld>
            <a:endParaRPr lang="en-US"/>
          </a:p>
        </p:txBody>
      </p:sp>
    </p:spTree>
    <p:extLst>
      <p:ext uri="{BB962C8B-B14F-4D97-AF65-F5344CB8AC3E}">
        <p14:creationId xmlns:p14="http://schemas.microsoft.com/office/powerpoint/2010/main" val="2733998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7752F-16FC-C820-31EC-9B86D3F000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9CDB1E-3474-869B-A67E-1DB04A91242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4CCA3F-6BE9-B26B-F21E-0B04C41A3C3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319FDC-8FF1-101D-13A3-4F6579589FD8}"/>
              </a:ext>
            </a:extLst>
          </p:cNvPr>
          <p:cNvSpPr>
            <a:spLocks noGrp="1"/>
          </p:cNvSpPr>
          <p:nvPr>
            <p:ph type="dt" sz="half" idx="10"/>
          </p:nvPr>
        </p:nvSpPr>
        <p:spPr/>
        <p:txBody>
          <a:bodyPr/>
          <a:lstStyle/>
          <a:p>
            <a:fld id="{E24FD815-9DF4-0748-9B4B-72C80223E97D}" type="datetimeFigureOut">
              <a:rPr lang="en-US" smtClean="0"/>
              <a:t>2/1/2024</a:t>
            </a:fld>
            <a:endParaRPr lang="en-US"/>
          </a:p>
        </p:txBody>
      </p:sp>
      <p:sp>
        <p:nvSpPr>
          <p:cNvPr id="6" name="Footer Placeholder 5">
            <a:extLst>
              <a:ext uri="{FF2B5EF4-FFF2-40B4-BE49-F238E27FC236}">
                <a16:creationId xmlns:a16="http://schemas.microsoft.com/office/drawing/2014/main" id="{FE94FE75-F7BD-2DAF-7E74-3F0FB9352E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D8F933-B478-9643-3A8E-5683619F9F8B}"/>
              </a:ext>
            </a:extLst>
          </p:cNvPr>
          <p:cNvSpPr>
            <a:spLocks noGrp="1"/>
          </p:cNvSpPr>
          <p:nvPr>
            <p:ph type="sldNum" sz="quarter" idx="12"/>
          </p:nvPr>
        </p:nvSpPr>
        <p:spPr/>
        <p:txBody>
          <a:bodyPr/>
          <a:lstStyle/>
          <a:p>
            <a:fld id="{915F33F5-BAB2-E64F-9AED-4D56A9294A58}" type="slidenum">
              <a:rPr lang="en-US" smtClean="0"/>
              <a:t>‹#›</a:t>
            </a:fld>
            <a:endParaRPr lang="en-US"/>
          </a:p>
        </p:txBody>
      </p:sp>
    </p:spTree>
    <p:extLst>
      <p:ext uri="{BB962C8B-B14F-4D97-AF65-F5344CB8AC3E}">
        <p14:creationId xmlns:p14="http://schemas.microsoft.com/office/powerpoint/2010/main" val="8654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79EF-DB47-49E4-D4D7-24EE2FB175A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2A1FAE-2EB2-AA11-99E2-B6A2C16C407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3B55007-9D04-51AC-1774-9BC693E6ECB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4C4FC7-CF53-84CF-C424-353F0972DD3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B94EE86-5430-9656-DA73-0D868DBF8F32}"/>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76B333-3386-2E2C-FA40-0FDF9B3187F1}"/>
              </a:ext>
            </a:extLst>
          </p:cNvPr>
          <p:cNvSpPr>
            <a:spLocks noGrp="1"/>
          </p:cNvSpPr>
          <p:nvPr>
            <p:ph type="dt" sz="half" idx="10"/>
          </p:nvPr>
        </p:nvSpPr>
        <p:spPr/>
        <p:txBody>
          <a:bodyPr/>
          <a:lstStyle/>
          <a:p>
            <a:fld id="{E24FD815-9DF4-0748-9B4B-72C80223E97D}" type="datetimeFigureOut">
              <a:rPr lang="en-US" smtClean="0"/>
              <a:t>2/1/2024</a:t>
            </a:fld>
            <a:endParaRPr lang="en-US"/>
          </a:p>
        </p:txBody>
      </p:sp>
      <p:sp>
        <p:nvSpPr>
          <p:cNvPr id="8" name="Footer Placeholder 7">
            <a:extLst>
              <a:ext uri="{FF2B5EF4-FFF2-40B4-BE49-F238E27FC236}">
                <a16:creationId xmlns:a16="http://schemas.microsoft.com/office/drawing/2014/main" id="{FD8110A0-7243-35E9-371C-D47D41D3A3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C29C11-CE30-0E76-1709-7F0078720119}"/>
              </a:ext>
            </a:extLst>
          </p:cNvPr>
          <p:cNvSpPr>
            <a:spLocks noGrp="1"/>
          </p:cNvSpPr>
          <p:nvPr>
            <p:ph type="sldNum" sz="quarter" idx="12"/>
          </p:nvPr>
        </p:nvSpPr>
        <p:spPr/>
        <p:txBody>
          <a:bodyPr/>
          <a:lstStyle/>
          <a:p>
            <a:fld id="{915F33F5-BAB2-E64F-9AED-4D56A9294A58}" type="slidenum">
              <a:rPr lang="en-US" smtClean="0"/>
              <a:t>‹#›</a:t>
            </a:fld>
            <a:endParaRPr lang="en-US"/>
          </a:p>
        </p:txBody>
      </p:sp>
    </p:spTree>
    <p:extLst>
      <p:ext uri="{BB962C8B-B14F-4D97-AF65-F5344CB8AC3E}">
        <p14:creationId xmlns:p14="http://schemas.microsoft.com/office/powerpoint/2010/main" val="29841422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00203-7B03-03C6-C841-22297C20BE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F75825-A474-8908-C75D-B056695320CE}"/>
              </a:ext>
            </a:extLst>
          </p:cNvPr>
          <p:cNvSpPr>
            <a:spLocks noGrp="1"/>
          </p:cNvSpPr>
          <p:nvPr>
            <p:ph type="dt" sz="half" idx="10"/>
          </p:nvPr>
        </p:nvSpPr>
        <p:spPr/>
        <p:txBody>
          <a:bodyPr/>
          <a:lstStyle/>
          <a:p>
            <a:fld id="{E24FD815-9DF4-0748-9B4B-72C80223E97D}" type="datetimeFigureOut">
              <a:rPr lang="en-US" smtClean="0"/>
              <a:t>2/1/2024</a:t>
            </a:fld>
            <a:endParaRPr lang="en-US"/>
          </a:p>
        </p:txBody>
      </p:sp>
      <p:sp>
        <p:nvSpPr>
          <p:cNvPr id="4" name="Footer Placeholder 3">
            <a:extLst>
              <a:ext uri="{FF2B5EF4-FFF2-40B4-BE49-F238E27FC236}">
                <a16:creationId xmlns:a16="http://schemas.microsoft.com/office/drawing/2014/main" id="{B5DFE207-5CD8-AE96-218D-F6158245F7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B2B7A5-ACB6-9AB9-D4D7-DB45AEBBF76D}"/>
              </a:ext>
            </a:extLst>
          </p:cNvPr>
          <p:cNvSpPr>
            <a:spLocks noGrp="1"/>
          </p:cNvSpPr>
          <p:nvPr>
            <p:ph type="sldNum" sz="quarter" idx="12"/>
          </p:nvPr>
        </p:nvSpPr>
        <p:spPr/>
        <p:txBody>
          <a:bodyPr/>
          <a:lstStyle/>
          <a:p>
            <a:fld id="{915F33F5-BAB2-E64F-9AED-4D56A9294A58}" type="slidenum">
              <a:rPr lang="en-US" smtClean="0"/>
              <a:t>‹#›</a:t>
            </a:fld>
            <a:endParaRPr lang="en-US"/>
          </a:p>
        </p:txBody>
      </p:sp>
    </p:spTree>
    <p:extLst>
      <p:ext uri="{BB962C8B-B14F-4D97-AF65-F5344CB8AC3E}">
        <p14:creationId xmlns:p14="http://schemas.microsoft.com/office/powerpoint/2010/main" val="633584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D2EDC2-6367-5AED-DE6C-7DF94C5F943E}"/>
              </a:ext>
            </a:extLst>
          </p:cNvPr>
          <p:cNvSpPr>
            <a:spLocks noGrp="1"/>
          </p:cNvSpPr>
          <p:nvPr>
            <p:ph type="dt" sz="half" idx="10"/>
          </p:nvPr>
        </p:nvSpPr>
        <p:spPr/>
        <p:txBody>
          <a:bodyPr/>
          <a:lstStyle/>
          <a:p>
            <a:fld id="{E24FD815-9DF4-0748-9B4B-72C80223E97D}" type="datetimeFigureOut">
              <a:rPr lang="en-US" smtClean="0"/>
              <a:t>2/1/2024</a:t>
            </a:fld>
            <a:endParaRPr lang="en-US"/>
          </a:p>
        </p:txBody>
      </p:sp>
      <p:sp>
        <p:nvSpPr>
          <p:cNvPr id="3" name="Footer Placeholder 2">
            <a:extLst>
              <a:ext uri="{FF2B5EF4-FFF2-40B4-BE49-F238E27FC236}">
                <a16:creationId xmlns:a16="http://schemas.microsoft.com/office/drawing/2014/main" id="{A518E8A8-FD44-EFAC-4BF7-BD1BBE6EE1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D80817-CADA-32B0-651F-649D3C7E9AAC}"/>
              </a:ext>
            </a:extLst>
          </p:cNvPr>
          <p:cNvSpPr>
            <a:spLocks noGrp="1"/>
          </p:cNvSpPr>
          <p:nvPr>
            <p:ph type="sldNum" sz="quarter" idx="12"/>
          </p:nvPr>
        </p:nvSpPr>
        <p:spPr/>
        <p:txBody>
          <a:bodyPr/>
          <a:lstStyle/>
          <a:p>
            <a:fld id="{915F33F5-BAB2-E64F-9AED-4D56A9294A58}" type="slidenum">
              <a:rPr lang="en-US" smtClean="0"/>
              <a:t>‹#›</a:t>
            </a:fld>
            <a:endParaRPr lang="en-US"/>
          </a:p>
        </p:txBody>
      </p:sp>
    </p:spTree>
    <p:extLst>
      <p:ext uri="{BB962C8B-B14F-4D97-AF65-F5344CB8AC3E}">
        <p14:creationId xmlns:p14="http://schemas.microsoft.com/office/powerpoint/2010/main" val="2770341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66E5-9480-F604-21DB-E680B76FF13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2A8E5D5-367F-E389-E6F0-A3B521DE4AF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DF68CD-AE37-1E10-A625-5FF8801B006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E4868E6-D598-E906-1335-47580B89B2BF}"/>
              </a:ext>
            </a:extLst>
          </p:cNvPr>
          <p:cNvSpPr>
            <a:spLocks noGrp="1"/>
          </p:cNvSpPr>
          <p:nvPr>
            <p:ph type="dt" sz="half" idx="10"/>
          </p:nvPr>
        </p:nvSpPr>
        <p:spPr/>
        <p:txBody>
          <a:bodyPr/>
          <a:lstStyle/>
          <a:p>
            <a:fld id="{E24FD815-9DF4-0748-9B4B-72C80223E97D}" type="datetimeFigureOut">
              <a:rPr lang="en-US" smtClean="0"/>
              <a:t>2/1/2024</a:t>
            </a:fld>
            <a:endParaRPr lang="en-US"/>
          </a:p>
        </p:txBody>
      </p:sp>
      <p:sp>
        <p:nvSpPr>
          <p:cNvPr id="6" name="Footer Placeholder 5">
            <a:extLst>
              <a:ext uri="{FF2B5EF4-FFF2-40B4-BE49-F238E27FC236}">
                <a16:creationId xmlns:a16="http://schemas.microsoft.com/office/drawing/2014/main" id="{05FBE034-4010-3051-19EE-94F7445CE6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F9142A-7608-D796-0941-EC487B4FAEA5}"/>
              </a:ext>
            </a:extLst>
          </p:cNvPr>
          <p:cNvSpPr>
            <a:spLocks noGrp="1"/>
          </p:cNvSpPr>
          <p:nvPr>
            <p:ph type="sldNum" sz="quarter" idx="12"/>
          </p:nvPr>
        </p:nvSpPr>
        <p:spPr/>
        <p:txBody>
          <a:bodyPr/>
          <a:lstStyle/>
          <a:p>
            <a:fld id="{915F33F5-BAB2-E64F-9AED-4D56A9294A58}" type="slidenum">
              <a:rPr lang="en-US" smtClean="0"/>
              <a:t>‹#›</a:t>
            </a:fld>
            <a:endParaRPr lang="en-US"/>
          </a:p>
        </p:txBody>
      </p:sp>
    </p:spTree>
    <p:extLst>
      <p:ext uri="{BB962C8B-B14F-4D97-AF65-F5344CB8AC3E}">
        <p14:creationId xmlns:p14="http://schemas.microsoft.com/office/powerpoint/2010/main" val="1426007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4DD3B-9DBD-BD18-94CD-8D447A33B81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E9CC34B-70F2-2F38-CD95-3F4D5E3099F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B7B557C-8A4C-6653-498D-5D8D1EB037E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16C099C-68C0-8A17-1B6E-0B53B04F7C70}"/>
              </a:ext>
            </a:extLst>
          </p:cNvPr>
          <p:cNvSpPr>
            <a:spLocks noGrp="1"/>
          </p:cNvSpPr>
          <p:nvPr>
            <p:ph type="dt" sz="half" idx="10"/>
          </p:nvPr>
        </p:nvSpPr>
        <p:spPr/>
        <p:txBody>
          <a:bodyPr/>
          <a:lstStyle/>
          <a:p>
            <a:fld id="{E24FD815-9DF4-0748-9B4B-72C80223E97D}" type="datetimeFigureOut">
              <a:rPr lang="en-US" smtClean="0"/>
              <a:t>2/1/2024</a:t>
            </a:fld>
            <a:endParaRPr lang="en-US"/>
          </a:p>
        </p:txBody>
      </p:sp>
      <p:sp>
        <p:nvSpPr>
          <p:cNvPr id="6" name="Footer Placeholder 5">
            <a:extLst>
              <a:ext uri="{FF2B5EF4-FFF2-40B4-BE49-F238E27FC236}">
                <a16:creationId xmlns:a16="http://schemas.microsoft.com/office/drawing/2014/main" id="{70247383-6544-D45A-A276-8D02BA9116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4CED04-4B6E-0B0F-84ED-0073EFBE132F}"/>
              </a:ext>
            </a:extLst>
          </p:cNvPr>
          <p:cNvSpPr>
            <a:spLocks noGrp="1"/>
          </p:cNvSpPr>
          <p:nvPr>
            <p:ph type="sldNum" sz="quarter" idx="12"/>
          </p:nvPr>
        </p:nvSpPr>
        <p:spPr/>
        <p:txBody>
          <a:bodyPr/>
          <a:lstStyle/>
          <a:p>
            <a:fld id="{915F33F5-BAB2-E64F-9AED-4D56A9294A58}" type="slidenum">
              <a:rPr lang="en-US" smtClean="0"/>
              <a:t>‹#›</a:t>
            </a:fld>
            <a:endParaRPr lang="en-US"/>
          </a:p>
        </p:txBody>
      </p:sp>
    </p:spTree>
    <p:extLst>
      <p:ext uri="{BB962C8B-B14F-4D97-AF65-F5344CB8AC3E}">
        <p14:creationId xmlns:p14="http://schemas.microsoft.com/office/powerpoint/2010/main" val="384579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32"/>
        <p:cNvGrpSpPr/>
        <p:nvPr/>
      </p:nvGrpSpPr>
      <p:grpSpPr>
        <a:xfrm>
          <a:off x="0" y="0"/>
          <a:ext cx="0" cy="0"/>
          <a:chOff x="0" y="0"/>
          <a:chExt cx="0" cy="0"/>
        </a:xfrm>
      </p:grpSpPr>
      <p:sp>
        <p:nvSpPr>
          <p:cNvPr id="33" name="Google Shape;33;p32"/>
          <p:cNvSpPr/>
          <p:nvPr/>
        </p:nvSpPr>
        <p:spPr>
          <a:xfrm>
            <a:off x="3386667" y="0"/>
            <a:ext cx="5757333" cy="5080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Overpass"/>
              <a:ea typeface="Arial"/>
              <a:cs typeface="Arial"/>
              <a:sym typeface="Arial"/>
            </a:endParaRPr>
          </a:p>
        </p:txBody>
      </p:sp>
      <p:sp>
        <p:nvSpPr>
          <p:cNvPr id="34" name="Google Shape;34;p32"/>
          <p:cNvSpPr txBox="1">
            <a:spLocks noGrp="1"/>
          </p:cNvSpPr>
          <p:nvPr>
            <p:ph type="body" idx="1"/>
          </p:nvPr>
        </p:nvSpPr>
        <p:spPr>
          <a:xfrm>
            <a:off x="217716" y="898339"/>
            <a:ext cx="7908087" cy="3143040"/>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atin typeface="Overpass"/>
              </a:defRPr>
            </a:lvl1pPr>
            <a:lvl2pPr marL="914400" lvl="1" indent="-320040" algn="l">
              <a:spcBef>
                <a:spcPts val="360"/>
              </a:spcBef>
              <a:spcAft>
                <a:spcPts val="0"/>
              </a:spcAft>
              <a:buSzPts val="1440"/>
              <a:buChar char="•"/>
              <a:defRPr/>
            </a:lvl2pPr>
            <a:lvl3pPr marL="1371600" lvl="2" indent="-337185" algn="l">
              <a:spcBef>
                <a:spcPts val="360"/>
              </a:spcBef>
              <a:spcAft>
                <a:spcPts val="0"/>
              </a:spcAft>
              <a:buSzPts val="171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dirty="0"/>
          </a:p>
        </p:txBody>
      </p:sp>
      <p:sp>
        <p:nvSpPr>
          <p:cNvPr id="35" name="Google Shape;35;p32"/>
          <p:cNvSpPr txBox="1">
            <a:spLocks noGrp="1"/>
          </p:cNvSpPr>
          <p:nvPr>
            <p:ph type="title"/>
          </p:nvPr>
        </p:nvSpPr>
        <p:spPr>
          <a:xfrm>
            <a:off x="217714" y="187553"/>
            <a:ext cx="8676903" cy="55158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800">
                <a:latin typeface="Overpass"/>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37" name="Google Shape;37;p32"/>
          <p:cNvSpPr txBox="1"/>
          <p:nvPr/>
        </p:nvSpPr>
        <p:spPr>
          <a:xfrm>
            <a:off x="8602747" y="4746095"/>
            <a:ext cx="421481" cy="230832"/>
          </a:xfrm>
          <a:prstGeom prst="rect">
            <a:avLst/>
          </a:prstGeom>
          <a:noFill/>
          <a:ln>
            <a:noFill/>
          </a:ln>
        </p:spPr>
        <p:txBody>
          <a:bodyPr spcFirstLastPara="1" wrap="square" lIns="45700" tIns="45700" rIns="45700" bIns="45700" anchor="ctr" anchorCtr="0">
            <a:spAutoFit/>
          </a:bodyPr>
          <a:lstStyle/>
          <a:p>
            <a:pPr marL="0" marR="0" lvl="0" indent="0" algn="ctr" rtl="0">
              <a:spcBef>
                <a:spcPts val="0"/>
              </a:spcBef>
              <a:spcAft>
                <a:spcPts val="0"/>
              </a:spcAft>
              <a:buNone/>
            </a:pPr>
            <a:fld id="{00000000-1234-1234-1234-123412341234}" type="slidenum">
              <a:rPr lang="en-US" sz="900">
                <a:solidFill>
                  <a:schemeClr val="lt1"/>
                </a:solidFill>
                <a:latin typeface="Overpass"/>
                <a:ea typeface="Calibri"/>
                <a:cs typeface="Calibri"/>
                <a:sym typeface="Calibri"/>
              </a:rPr>
              <a:t>‹#›</a:t>
            </a:fld>
            <a:endParaRPr sz="900" dirty="0">
              <a:solidFill>
                <a:schemeClr val="lt1"/>
              </a:solidFill>
              <a:latin typeface="Overpass"/>
              <a:ea typeface="Calibri"/>
              <a:cs typeface="Calibri"/>
              <a:sym typeface="Calibri"/>
            </a:endParaRPr>
          </a:p>
        </p:txBody>
      </p:sp>
    </p:spTree>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CF28-ADF4-85D0-462F-D63F2B7F0C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82897F-B341-F038-2731-054F36CD5E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CDCEE6-9E94-68DA-CB82-46D6C908611B}"/>
              </a:ext>
            </a:extLst>
          </p:cNvPr>
          <p:cNvSpPr>
            <a:spLocks noGrp="1"/>
          </p:cNvSpPr>
          <p:nvPr>
            <p:ph type="dt" sz="half" idx="10"/>
          </p:nvPr>
        </p:nvSpPr>
        <p:spPr/>
        <p:txBody>
          <a:bodyPr/>
          <a:lstStyle/>
          <a:p>
            <a:fld id="{E24FD815-9DF4-0748-9B4B-72C80223E97D}" type="datetimeFigureOut">
              <a:rPr lang="en-US" smtClean="0"/>
              <a:t>2/1/2024</a:t>
            </a:fld>
            <a:endParaRPr lang="en-US"/>
          </a:p>
        </p:txBody>
      </p:sp>
      <p:sp>
        <p:nvSpPr>
          <p:cNvPr id="5" name="Footer Placeholder 4">
            <a:extLst>
              <a:ext uri="{FF2B5EF4-FFF2-40B4-BE49-F238E27FC236}">
                <a16:creationId xmlns:a16="http://schemas.microsoft.com/office/drawing/2014/main" id="{8FD6394F-42D4-45D8-BB0B-7291A4068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75AD1-47E5-4314-2187-C4B6ECCFD098}"/>
              </a:ext>
            </a:extLst>
          </p:cNvPr>
          <p:cNvSpPr>
            <a:spLocks noGrp="1"/>
          </p:cNvSpPr>
          <p:nvPr>
            <p:ph type="sldNum" sz="quarter" idx="12"/>
          </p:nvPr>
        </p:nvSpPr>
        <p:spPr/>
        <p:txBody>
          <a:bodyPr/>
          <a:lstStyle/>
          <a:p>
            <a:fld id="{915F33F5-BAB2-E64F-9AED-4D56A9294A58}" type="slidenum">
              <a:rPr lang="en-US" smtClean="0"/>
              <a:t>‹#›</a:t>
            </a:fld>
            <a:endParaRPr lang="en-US"/>
          </a:p>
        </p:txBody>
      </p:sp>
    </p:spTree>
    <p:extLst>
      <p:ext uri="{BB962C8B-B14F-4D97-AF65-F5344CB8AC3E}">
        <p14:creationId xmlns:p14="http://schemas.microsoft.com/office/powerpoint/2010/main" val="12906593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F27981-5297-2C78-1330-2F2357050D32}"/>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93D690-C265-5425-FD5B-C950862992F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416A8-4F8F-EBF6-BC1E-EA8940DFB239}"/>
              </a:ext>
            </a:extLst>
          </p:cNvPr>
          <p:cNvSpPr>
            <a:spLocks noGrp="1"/>
          </p:cNvSpPr>
          <p:nvPr>
            <p:ph type="dt" sz="half" idx="10"/>
          </p:nvPr>
        </p:nvSpPr>
        <p:spPr/>
        <p:txBody>
          <a:bodyPr/>
          <a:lstStyle/>
          <a:p>
            <a:fld id="{E24FD815-9DF4-0748-9B4B-72C80223E97D}" type="datetimeFigureOut">
              <a:rPr lang="en-US" smtClean="0"/>
              <a:t>2/1/2024</a:t>
            </a:fld>
            <a:endParaRPr lang="en-US"/>
          </a:p>
        </p:txBody>
      </p:sp>
      <p:sp>
        <p:nvSpPr>
          <p:cNvPr id="5" name="Footer Placeholder 4">
            <a:extLst>
              <a:ext uri="{FF2B5EF4-FFF2-40B4-BE49-F238E27FC236}">
                <a16:creationId xmlns:a16="http://schemas.microsoft.com/office/drawing/2014/main" id="{A9359317-1250-42EB-8D39-43F1A01E04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9704B3-4B43-D40F-3E63-09D8F217599F}"/>
              </a:ext>
            </a:extLst>
          </p:cNvPr>
          <p:cNvSpPr>
            <a:spLocks noGrp="1"/>
          </p:cNvSpPr>
          <p:nvPr>
            <p:ph type="sldNum" sz="quarter" idx="12"/>
          </p:nvPr>
        </p:nvSpPr>
        <p:spPr/>
        <p:txBody>
          <a:bodyPr/>
          <a:lstStyle/>
          <a:p>
            <a:fld id="{915F33F5-BAB2-E64F-9AED-4D56A9294A58}" type="slidenum">
              <a:rPr lang="en-US" smtClean="0"/>
              <a:t>‹#›</a:t>
            </a:fld>
            <a:endParaRPr lang="en-US"/>
          </a:p>
        </p:txBody>
      </p:sp>
    </p:spTree>
    <p:extLst>
      <p:ext uri="{BB962C8B-B14F-4D97-AF65-F5344CB8AC3E}">
        <p14:creationId xmlns:p14="http://schemas.microsoft.com/office/powerpoint/2010/main" val="182737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0"/>
        <p:cNvGrpSpPr/>
        <p:nvPr/>
      </p:nvGrpSpPr>
      <p:grpSpPr>
        <a:xfrm>
          <a:off x="0" y="0"/>
          <a:ext cx="0" cy="0"/>
          <a:chOff x="0" y="0"/>
          <a:chExt cx="0" cy="0"/>
        </a:xfrm>
      </p:grpSpPr>
      <p:sp>
        <p:nvSpPr>
          <p:cNvPr id="41" name="Google Shape;41;p33"/>
          <p:cNvSpPr txBox="1">
            <a:spLocks noGrp="1"/>
          </p:cNvSpPr>
          <p:nvPr>
            <p:ph type="body" idx="1"/>
          </p:nvPr>
        </p:nvSpPr>
        <p:spPr>
          <a:xfrm>
            <a:off x="217715" y="892412"/>
            <a:ext cx="3670129" cy="3517900"/>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atin typeface="Overpass"/>
              </a:defRPr>
            </a:lvl1pPr>
            <a:lvl2pPr marL="914400" lvl="1" indent="-320040" algn="l">
              <a:spcBef>
                <a:spcPts val="360"/>
              </a:spcBef>
              <a:spcAft>
                <a:spcPts val="0"/>
              </a:spcAft>
              <a:buSzPts val="1440"/>
              <a:buChar char="•"/>
              <a:defRPr/>
            </a:lvl2pPr>
            <a:lvl3pPr marL="1371600" lvl="2" indent="-337185" algn="l">
              <a:spcBef>
                <a:spcPts val="360"/>
              </a:spcBef>
              <a:spcAft>
                <a:spcPts val="0"/>
              </a:spcAft>
              <a:buSzPts val="171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dirty="0"/>
          </a:p>
        </p:txBody>
      </p:sp>
      <p:sp>
        <p:nvSpPr>
          <p:cNvPr id="42" name="Google Shape;42;p33"/>
          <p:cNvSpPr txBox="1">
            <a:spLocks noGrp="1"/>
          </p:cNvSpPr>
          <p:nvPr>
            <p:ph type="body" idx="2"/>
          </p:nvPr>
        </p:nvSpPr>
        <p:spPr>
          <a:xfrm>
            <a:off x="4098925" y="892412"/>
            <a:ext cx="4503822" cy="3517900"/>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atin typeface="Overpass"/>
              </a:defRPr>
            </a:lvl1pPr>
            <a:lvl2pPr marL="914400" lvl="1" indent="-320040" algn="l">
              <a:spcBef>
                <a:spcPts val="360"/>
              </a:spcBef>
              <a:spcAft>
                <a:spcPts val="0"/>
              </a:spcAft>
              <a:buSzPts val="1440"/>
              <a:buChar char="•"/>
              <a:defRPr/>
            </a:lvl2pPr>
            <a:lvl3pPr marL="1371600" lvl="2" indent="-337185" algn="l">
              <a:spcBef>
                <a:spcPts val="360"/>
              </a:spcBef>
              <a:spcAft>
                <a:spcPts val="0"/>
              </a:spcAft>
              <a:buSzPts val="171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dirty="0"/>
          </a:p>
        </p:txBody>
      </p:sp>
      <p:sp>
        <p:nvSpPr>
          <p:cNvPr id="43" name="Google Shape;43;p33"/>
          <p:cNvSpPr txBox="1">
            <a:spLocks noGrp="1"/>
          </p:cNvSpPr>
          <p:nvPr>
            <p:ph type="title"/>
          </p:nvPr>
        </p:nvSpPr>
        <p:spPr>
          <a:xfrm>
            <a:off x="217714" y="187553"/>
            <a:ext cx="8676903" cy="55158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800">
                <a:latin typeface="Overpass"/>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4"/>
        <p:cNvGrpSpPr/>
        <p:nvPr/>
      </p:nvGrpSpPr>
      <p:grpSpPr>
        <a:xfrm>
          <a:off x="0" y="0"/>
          <a:ext cx="0" cy="0"/>
          <a:chOff x="0" y="0"/>
          <a:chExt cx="0" cy="0"/>
        </a:xfrm>
      </p:grpSpPr>
      <p:sp>
        <p:nvSpPr>
          <p:cNvPr id="46" name="Google Shape;46;p34"/>
          <p:cNvSpPr txBox="1">
            <a:spLocks noGrp="1"/>
          </p:cNvSpPr>
          <p:nvPr>
            <p:ph type="title"/>
          </p:nvPr>
        </p:nvSpPr>
        <p:spPr>
          <a:xfrm>
            <a:off x="217714" y="187553"/>
            <a:ext cx="8676903" cy="55158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800">
                <a:latin typeface="Overpass"/>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48" name="Google Shape;48;p34"/>
          <p:cNvSpPr txBox="1"/>
          <p:nvPr/>
        </p:nvSpPr>
        <p:spPr>
          <a:xfrm>
            <a:off x="8602747" y="4746095"/>
            <a:ext cx="421481" cy="230832"/>
          </a:xfrm>
          <a:prstGeom prst="rect">
            <a:avLst/>
          </a:prstGeom>
          <a:noFill/>
          <a:ln>
            <a:noFill/>
          </a:ln>
        </p:spPr>
        <p:txBody>
          <a:bodyPr spcFirstLastPara="1" wrap="square" lIns="45700" tIns="45700" rIns="45700" bIns="45700" anchor="ctr" anchorCtr="0">
            <a:spAutoFit/>
          </a:bodyPr>
          <a:lstStyle/>
          <a:p>
            <a:pPr marL="0" marR="0" lvl="0" indent="0" algn="ctr" rtl="0">
              <a:spcBef>
                <a:spcPts val="0"/>
              </a:spcBef>
              <a:spcAft>
                <a:spcPts val="0"/>
              </a:spcAft>
              <a:buNone/>
            </a:pPr>
            <a:fld id="{00000000-1234-1234-1234-123412341234}" type="slidenum">
              <a:rPr lang="en-US" sz="900">
                <a:solidFill>
                  <a:schemeClr val="lt1"/>
                </a:solidFill>
                <a:latin typeface="Overpass"/>
                <a:ea typeface="Calibri"/>
                <a:cs typeface="Calibri"/>
                <a:sym typeface="Calibri"/>
              </a:rPr>
              <a:t>‹#›</a:t>
            </a:fld>
            <a:endParaRPr sz="900" dirty="0">
              <a:solidFill>
                <a:schemeClr val="lt1"/>
              </a:solidFill>
              <a:latin typeface="Overpass"/>
              <a:ea typeface="Calibri"/>
              <a:cs typeface="Calibri"/>
              <a:sym typeface="Calibri"/>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1"/>
        <p:cNvGrpSpPr/>
        <p:nvPr/>
      </p:nvGrpSpPr>
      <p:grpSpPr>
        <a:xfrm>
          <a:off x="0" y="0"/>
          <a:ext cx="0" cy="0"/>
          <a:chOff x="0" y="0"/>
          <a:chExt cx="0" cy="0"/>
        </a:xfrm>
      </p:grpSpPr>
      <p:pic>
        <p:nvPicPr>
          <p:cNvPr id="52" name="Google Shape;52;p35"/>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53" name="Google Shape;53;p35" descr="A picture containing text, clipart&#10;&#10;Description automatically generated"/>
          <p:cNvPicPr preferRelativeResize="0"/>
          <p:nvPr/>
        </p:nvPicPr>
        <p:blipFill rotWithShape="1">
          <a:blip r:embed="rId3">
            <a:alphaModFix/>
          </a:blip>
          <a:srcRect/>
          <a:stretch/>
        </p:blipFill>
        <p:spPr>
          <a:xfrm>
            <a:off x="3211864" y="1956460"/>
            <a:ext cx="2720272" cy="888753"/>
          </a:xfrm>
          <a:prstGeom prst="rect">
            <a:avLst/>
          </a:prstGeom>
          <a:noFill/>
          <a:ln>
            <a:noFill/>
          </a:ln>
        </p:spPr>
      </p:pic>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55"/>
        <p:cNvGrpSpPr/>
        <p:nvPr/>
      </p:nvGrpSpPr>
      <p:grpSpPr>
        <a:xfrm>
          <a:off x="0" y="0"/>
          <a:ext cx="0" cy="0"/>
          <a:chOff x="0" y="0"/>
          <a:chExt cx="0" cy="0"/>
        </a:xfrm>
      </p:grpSpPr>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418A-DD7F-1819-B9A8-D3175DD97CA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E7051E1-00B5-C4EC-727C-E3E083509C2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D2AD6E7-1E56-B9EF-5306-80B64DFFD9B4}"/>
              </a:ext>
            </a:extLst>
          </p:cNvPr>
          <p:cNvSpPr>
            <a:spLocks noGrp="1"/>
          </p:cNvSpPr>
          <p:nvPr>
            <p:ph type="dt" sz="half" idx="10"/>
          </p:nvPr>
        </p:nvSpPr>
        <p:spPr/>
        <p:txBody>
          <a:bodyPr/>
          <a:lstStyle/>
          <a:p>
            <a:pPr defTabSz="685800">
              <a:buClrTx/>
            </a:pPr>
            <a:fld id="{E24FD815-9DF4-0748-9B4B-72C80223E97D}" type="datetimeFigureOut">
              <a:rPr lang="en-US" kern="1200" smtClean="0">
                <a:solidFill>
                  <a:prstClr val="black">
                    <a:tint val="75000"/>
                  </a:prstClr>
                </a:solidFill>
                <a:latin typeface="Calibri" panose="020F0502020204030204"/>
                <a:ea typeface="+mn-ea"/>
                <a:cs typeface="+mn-cs"/>
              </a:rPr>
              <a:pPr defTabSz="685800">
                <a:buClrTx/>
              </a:pPr>
              <a:t>2/1/2024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61FCFCB1-7294-35A3-B9D0-0CA218E5E3AE}"/>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EC2DCB1-1D41-371D-993C-343F710E47EB}"/>
              </a:ext>
            </a:extLst>
          </p:cNvPr>
          <p:cNvSpPr>
            <a:spLocks noGrp="1"/>
          </p:cNvSpPr>
          <p:nvPr>
            <p:ph type="sldNum" sz="quarter" idx="12"/>
          </p:nvPr>
        </p:nvSpPr>
        <p:spPr/>
        <p:txBody>
          <a:bodyPr/>
          <a:lstStyle/>
          <a:p>
            <a:pPr defTabSz="685800">
              <a:buClrTx/>
            </a:pPr>
            <a:fld id="{915F33F5-BAB2-E64F-9AED-4D56A9294A5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82140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27"/>
          <p:cNvSpPr txBox="1"/>
          <p:nvPr/>
        </p:nvSpPr>
        <p:spPr>
          <a:xfrm>
            <a:off x="8602747" y="4746095"/>
            <a:ext cx="421481" cy="230832"/>
          </a:xfrm>
          <a:prstGeom prst="rect">
            <a:avLst/>
          </a:prstGeom>
          <a:noFill/>
          <a:ln>
            <a:noFill/>
          </a:ln>
        </p:spPr>
        <p:txBody>
          <a:bodyPr spcFirstLastPara="1" wrap="square" lIns="45700" tIns="45700" rIns="45700" bIns="45700" anchor="ctr"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verpass"/>
                <a:ea typeface="Calibri"/>
                <a:cs typeface="Calibri"/>
                <a:sym typeface="Calibri"/>
              </a:rPr>
              <a:t>‹#›</a:t>
            </a:fld>
            <a:endParaRPr sz="900" b="0" i="0" u="none" strike="noStrike" cap="none" dirty="0">
              <a:solidFill>
                <a:schemeClr val="lt1"/>
              </a:solidFill>
              <a:latin typeface="Overpass"/>
              <a:ea typeface="Calibri"/>
              <a:cs typeface="Calibri"/>
              <a:sym typeface="Calibri"/>
            </a:endParaRPr>
          </a:p>
        </p:txBody>
      </p:sp>
      <p:sp>
        <p:nvSpPr>
          <p:cNvPr id="12" name="Google Shape;12;p27"/>
          <p:cNvSpPr txBox="1">
            <a:spLocks noGrp="1"/>
          </p:cNvSpPr>
          <p:nvPr>
            <p:ph type="title"/>
          </p:nvPr>
        </p:nvSpPr>
        <p:spPr>
          <a:xfrm>
            <a:off x="379484" y="411670"/>
            <a:ext cx="8385032" cy="5515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200" b="1" i="0" u="none" strike="noStrike" cap="none">
                <a:solidFill>
                  <a:srgbClr val="BEB51B"/>
                </a:solidFill>
                <a:latin typeface="Calibri"/>
                <a:ea typeface="Calibri"/>
                <a:cs typeface="Calibri"/>
                <a:sym typeface="Calibri"/>
              </a:defRPr>
            </a:lvl1pPr>
            <a:lvl2pPr marR="0" lvl="1" algn="ctr" rtl="0">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2pPr>
            <a:lvl3pPr marR="0" lvl="2" algn="ctr" rtl="0">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3pPr>
            <a:lvl4pPr marR="0" lvl="3" algn="ctr" rtl="0">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4pPr>
            <a:lvl5pPr marR="0" lvl="4" algn="ctr" rtl="0">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5pPr>
            <a:lvl6pPr marR="0" lvl="5" algn="ctr" rtl="0">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6pPr>
            <a:lvl7pPr marR="0" lvl="6" algn="ctr" rtl="0">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7pPr>
            <a:lvl8pPr marR="0" lvl="7" algn="ctr" rtl="0">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8pPr>
            <a:lvl9pPr marR="0" lvl="8" algn="ctr" rtl="0">
              <a:spcBef>
                <a:spcPts val="0"/>
              </a:spcBef>
              <a:spcAft>
                <a:spcPts val="0"/>
              </a:spcAft>
              <a:buSzPts val="1400"/>
              <a:buNone/>
              <a:defRPr sz="4100" b="1" i="0" u="none" strike="noStrike" cap="none">
                <a:solidFill>
                  <a:schemeClr val="lt1"/>
                </a:solidFill>
                <a:latin typeface="Lucida Sans"/>
                <a:ea typeface="Lucida Sans"/>
                <a:cs typeface="Lucida Sans"/>
                <a:sym typeface="Lucida Sans"/>
              </a:defRPr>
            </a:lvl9pPr>
          </a:lstStyle>
          <a:p>
            <a:endParaRPr dirty="0"/>
          </a:p>
        </p:txBody>
      </p:sp>
      <p:sp>
        <p:nvSpPr>
          <p:cNvPr id="13" name="Google Shape;13;p27"/>
          <p:cNvSpPr txBox="1">
            <a:spLocks noGrp="1"/>
          </p:cNvSpPr>
          <p:nvPr>
            <p:ph type="body" idx="1"/>
          </p:nvPr>
        </p:nvSpPr>
        <p:spPr>
          <a:xfrm>
            <a:off x="379484" y="1100417"/>
            <a:ext cx="8385032" cy="3348077"/>
          </a:xfrm>
          <a:prstGeom prst="rect">
            <a:avLst/>
          </a:prstGeom>
          <a:noFill/>
          <a:ln>
            <a:noFill/>
          </a:ln>
        </p:spPr>
        <p:txBody>
          <a:bodyPr spcFirstLastPara="1" wrap="square" lIns="91425" tIns="45700" rIns="91425" bIns="45700" anchor="t" anchorCtr="0">
            <a:noAutofit/>
          </a:bodyPr>
          <a:lstStyle>
            <a:lvl1pPr marL="457200" marR="0" lvl="0" indent="-327660" algn="l" rtl="0">
              <a:spcBef>
                <a:spcPts val="480"/>
              </a:spcBef>
              <a:spcAft>
                <a:spcPts val="0"/>
              </a:spcAft>
              <a:buClr>
                <a:schemeClr val="dk1"/>
              </a:buClr>
              <a:buSzPts val="1560"/>
              <a:buFont typeface="Arial"/>
              <a:buChar char="•"/>
              <a:defRPr sz="2400" b="0" i="0" u="none" strike="noStrike" cap="none">
                <a:solidFill>
                  <a:srgbClr val="262626"/>
                </a:solidFill>
                <a:latin typeface="Calibri"/>
                <a:ea typeface="Calibri"/>
                <a:cs typeface="Calibri"/>
                <a:sym typeface="Calibri"/>
              </a:defRPr>
            </a:lvl1pPr>
            <a:lvl2pPr marL="914400" marR="0" lvl="1" indent="-330200" algn="l" rtl="0">
              <a:spcBef>
                <a:spcPts val="400"/>
              </a:spcBef>
              <a:spcAft>
                <a:spcPts val="0"/>
              </a:spcAft>
              <a:buClr>
                <a:schemeClr val="dk1"/>
              </a:buClr>
              <a:buSzPts val="1600"/>
              <a:buFont typeface="Arial"/>
              <a:buChar char="•"/>
              <a:defRPr sz="2000" b="0" i="0" u="none" strike="noStrike" cap="none">
                <a:solidFill>
                  <a:srgbClr val="262626"/>
                </a:solidFill>
                <a:latin typeface="Calibri"/>
                <a:ea typeface="Calibri"/>
                <a:cs typeface="Calibri"/>
                <a:sym typeface="Calibri"/>
              </a:defRPr>
            </a:lvl2pPr>
            <a:lvl3pPr marL="1371600" marR="0" lvl="2" indent="-337185" algn="l" rtl="0">
              <a:spcBef>
                <a:spcPts val="360"/>
              </a:spcBef>
              <a:spcAft>
                <a:spcPts val="0"/>
              </a:spcAft>
              <a:buClr>
                <a:schemeClr val="dk1"/>
              </a:buClr>
              <a:buSzPts val="1710"/>
              <a:buFont typeface="Arial"/>
              <a:buChar char="•"/>
              <a:defRPr sz="1800" b="0" i="0" u="none" strike="noStrike" cap="none">
                <a:solidFill>
                  <a:srgbClr val="262626"/>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rgbClr val="262626"/>
                </a:solidFill>
                <a:latin typeface="Calibri"/>
                <a:ea typeface="Calibri"/>
                <a:cs typeface="Calibri"/>
                <a:sym typeface="Calibri"/>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rgbClr val="262626"/>
                </a:solidFill>
                <a:latin typeface="Calibri"/>
                <a:ea typeface="Calibri"/>
                <a:cs typeface="Calibri"/>
                <a:sym typeface="Calibri"/>
              </a:defRPr>
            </a:lvl5pPr>
            <a:lvl6pPr marL="2743200" marR="0" lvl="5" indent="-342900" algn="l" rtl="0">
              <a:spcBef>
                <a:spcPts val="36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chemeClr val="lt1"/>
                </a:solidFill>
                <a:latin typeface="Calibri"/>
                <a:ea typeface="Calibri"/>
                <a:cs typeface="Calibri"/>
                <a:sym typeface="Calibri"/>
              </a:defRPr>
            </a:lvl7pPr>
            <a:lvl8pPr marL="3657600" marR="0" lvl="7"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Calibri"/>
                <a:ea typeface="Calibri"/>
                <a:cs typeface="Calibri"/>
                <a:sym typeface="Calibri"/>
              </a:defRPr>
            </a:lvl8pPr>
            <a:lvl9pPr marL="4114800" marR="0" lvl="8" indent="-317500" algn="l" rtl="0">
              <a:spcBef>
                <a:spcPts val="280"/>
              </a:spcBef>
              <a:spcAft>
                <a:spcPts val="0"/>
              </a:spcAft>
              <a:buClr>
                <a:schemeClr val="lt1"/>
              </a:buClr>
              <a:buSzPts val="1400"/>
              <a:buFont typeface="Noto Sans Symbols"/>
              <a:buChar char="●"/>
              <a:defRPr sz="1400" b="0" i="0" u="none" strike="noStrike" cap="none">
                <a:solidFill>
                  <a:schemeClr val="lt1"/>
                </a:solidFill>
                <a:latin typeface="Calibri"/>
                <a:ea typeface="Calibri"/>
                <a:cs typeface="Calibri"/>
                <a:sym typeface="Calibri"/>
              </a:defRPr>
            </a:lvl9pPr>
          </a:lstStyle>
          <a:p>
            <a:endParaRPr dirty="0"/>
          </a:p>
        </p:txBody>
      </p:sp>
      <p:pic>
        <p:nvPicPr>
          <p:cNvPr id="2" name="Picture 1" descr="A picture containing text, sign, clipart&#10;&#10;Description automatically generated">
            <a:extLst>
              <a:ext uri="{FF2B5EF4-FFF2-40B4-BE49-F238E27FC236}">
                <a16:creationId xmlns:a16="http://schemas.microsoft.com/office/drawing/2014/main" id="{0A703913-CD22-353E-AD06-31154F0D5E53}"/>
              </a:ext>
            </a:extLst>
          </p:cNvPr>
          <p:cNvPicPr>
            <a:picLocks noChangeAspect="1"/>
          </p:cNvPicPr>
          <p:nvPr userDrawn="1"/>
        </p:nvPicPr>
        <p:blipFill>
          <a:blip r:embed="rId10"/>
          <a:stretch>
            <a:fillRect/>
          </a:stretch>
        </p:blipFill>
        <p:spPr>
          <a:xfrm>
            <a:off x="169431" y="4796979"/>
            <a:ext cx="661844" cy="215256"/>
          </a:xfrm>
          <a:prstGeom prst="rect">
            <a:avLst/>
          </a:prstGeom>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ransition spd="slow">
    <p:push/>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verpass"/>
          <a:ea typeface="Overpass"/>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verpass"/>
          <a:ea typeface="Overpass"/>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0EADEA-67A4-C0CA-82CA-B65A6CA5BB6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66997F-EF0E-9E56-DF1A-B019F3FD135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3C43C-3EA0-442D-A197-904998A5D0F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E24FD815-9DF4-0748-9B4B-72C80223E97D}" type="datetimeFigureOut">
              <a:rPr lang="en-US" kern="1200" smtClean="0">
                <a:solidFill>
                  <a:prstClr val="black">
                    <a:tint val="75000"/>
                  </a:prstClr>
                </a:solidFill>
                <a:latin typeface="Calibri" panose="020F0502020204030204"/>
                <a:ea typeface="+mn-ea"/>
                <a:cs typeface="+mn-cs"/>
              </a:rPr>
              <a:pPr defTabSz="685800">
                <a:buClrTx/>
              </a:pPr>
              <a:t>2/1/2024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9DC29838-D43C-1D9B-1903-F6998634595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DBC17B0-5F70-FEA0-8E2B-D6B73901CD1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915F33F5-BAB2-E64F-9AED-4D56A9294A5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58222726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0EADEA-67A4-C0CA-82CA-B65A6CA5BB6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66997F-EF0E-9E56-DF1A-B019F3FD135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3C43C-3EA0-442D-A197-904998A5D0F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E24FD815-9DF4-0748-9B4B-72C80223E97D}" type="datetimeFigureOut">
              <a:rPr lang="en-US" kern="1200" smtClean="0">
                <a:solidFill>
                  <a:prstClr val="black">
                    <a:tint val="75000"/>
                  </a:prstClr>
                </a:solidFill>
                <a:latin typeface="Calibri" panose="020F0502020204030204"/>
                <a:ea typeface="+mn-ea"/>
                <a:cs typeface="+mn-cs"/>
              </a:rPr>
              <a:pPr defTabSz="685800">
                <a:buClrTx/>
              </a:pPr>
              <a:t>2/1/2024</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9DC29838-D43C-1D9B-1903-F6998634595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DBC17B0-5F70-FEA0-8E2B-D6B73901CD1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915F33F5-BAB2-E64F-9AED-4D56A9294A58}"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25251535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0EADEA-67A4-C0CA-82CA-B65A6CA5BB6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66997F-EF0E-9E56-DF1A-B019F3FD135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3C43C-3EA0-442D-A197-904998A5D0F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24FD815-9DF4-0748-9B4B-72C80223E97D}" type="datetimeFigureOut">
              <a:rPr lang="en-US" smtClean="0"/>
              <a:t>2/1/2024</a:t>
            </a:fld>
            <a:endParaRPr lang="en-US"/>
          </a:p>
        </p:txBody>
      </p:sp>
      <p:sp>
        <p:nvSpPr>
          <p:cNvPr id="5" name="Footer Placeholder 4">
            <a:extLst>
              <a:ext uri="{FF2B5EF4-FFF2-40B4-BE49-F238E27FC236}">
                <a16:creationId xmlns:a16="http://schemas.microsoft.com/office/drawing/2014/main" id="{9DC29838-D43C-1D9B-1903-F6998634595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BC17B0-5F70-FEA0-8E2B-D6B73901CD1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15F33F5-BAB2-E64F-9AED-4D56A9294A58}" type="slidenum">
              <a:rPr lang="en-US" smtClean="0"/>
              <a:t>‹#›</a:t>
            </a:fld>
            <a:endParaRPr lang="en-US"/>
          </a:p>
        </p:txBody>
      </p:sp>
    </p:spTree>
    <p:extLst>
      <p:ext uri="{BB962C8B-B14F-4D97-AF65-F5344CB8AC3E}">
        <p14:creationId xmlns:p14="http://schemas.microsoft.com/office/powerpoint/2010/main" val="40413664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1.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6.emf"/></Relationships>
</file>

<file path=ppt/slides/_rels/slide2.xml.rels><?xml version="1.0" encoding="UTF-8" standalone="yes"?>
<Relationships xmlns="http://schemas.openxmlformats.org/package/2006/relationships"><Relationship Id="rId3" Type="http://schemas.openxmlformats.org/officeDocument/2006/relationships/hyperlink" Target="https://sintx.com/resources/reference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tiff"/><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39.tiff"/><Relationship Id="rId4" Type="http://schemas.openxmlformats.org/officeDocument/2006/relationships/image" Target="../media/image38.tif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11.jpeg"/><Relationship Id="rId9"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62EA-8259-E6C9-3E08-FD2884B0C531}"/>
              </a:ext>
            </a:extLst>
          </p:cNvPr>
          <p:cNvSpPr>
            <a:spLocks noGrp="1"/>
          </p:cNvSpPr>
          <p:nvPr>
            <p:ph type="ctrTitle"/>
          </p:nvPr>
        </p:nvSpPr>
        <p:spPr>
          <a:xfrm>
            <a:off x="1143000" y="1316557"/>
            <a:ext cx="6858000" cy="1790700"/>
          </a:xfrm>
        </p:spPr>
        <p:txBody>
          <a:bodyPr>
            <a:normAutofit/>
          </a:bodyPr>
          <a:lstStyle/>
          <a:p>
            <a:r>
              <a:rPr lang="en-US" sz="4000" b="1" dirty="0"/>
              <a:t>CORPORATE OVERVIEW</a:t>
            </a:r>
          </a:p>
        </p:txBody>
      </p:sp>
      <p:sp>
        <p:nvSpPr>
          <p:cNvPr id="3" name="Subtitle 2">
            <a:extLst>
              <a:ext uri="{FF2B5EF4-FFF2-40B4-BE49-F238E27FC236}">
                <a16:creationId xmlns:a16="http://schemas.microsoft.com/office/drawing/2014/main" id="{79CD1E1D-6B9E-6839-4045-64BC9E266302}"/>
              </a:ext>
            </a:extLst>
          </p:cNvPr>
          <p:cNvSpPr>
            <a:spLocks noGrp="1"/>
          </p:cNvSpPr>
          <p:nvPr>
            <p:ph type="subTitle" idx="1"/>
          </p:nvPr>
        </p:nvSpPr>
        <p:spPr>
          <a:xfrm>
            <a:off x="1143000" y="3183457"/>
            <a:ext cx="6858000" cy="1241822"/>
          </a:xfrm>
        </p:spPr>
        <p:txBody>
          <a:bodyPr>
            <a:normAutofit/>
          </a:bodyPr>
          <a:lstStyle/>
          <a:p>
            <a:r>
              <a:rPr lang="en-US" sz="2400" dirty="0"/>
              <a:t>January 2024</a:t>
            </a:r>
          </a:p>
        </p:txBody>
      </p:sp>
    </p:spTree>
    <p:extLst>
      <p:ext uri="{BB962C8B-B14F-4D97-AF65-F5344CB8AC3E}">
        <p14:creationId xmlns:p14="http://schemas.microsoft.com/office/powerpoint/2010/main" val="3482410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Shape 227"/>
        <p:cNvGrpSpPr/>
        <p:nvPr/>
      </p:nvGrpSpPr>
      <p:grpSpPr>
        <a:xfrm>
          <a:off x="0" y="0"/>
          <a:ext cx="0" cy="0"/>
          <a:chOff x="0" y="0"/>
          <a:chExt cx="0" cy="0"/>
        </a:xfrm>
      </p:grpSpPr>
      <p:sp>
        <p:nvSpPr>
          <p:cNvPr id="230" name="Google Shape;230;p14"/>
          <p:cNvSpPr txBox="1"/>
          <p:nvPr/>
        </p:nvSpPr>
        <p:spPr>
          <a:xfrm>
            <a:off x="0" y="888869"/>
            <a:ext cx="3991863" cy="3672544"/>
          </a:xfrm>
          <a:prstGeom prst="rect">
            <a:avLst/>
          </a:prstGeom>
          <a:noFill/>
          <a:ln>
            <a:noFill/>
          </a:ln>
        </p:spPr>
        <p:txBody>
          <a:bodyPr spcFirstLastPara="1" wrap="square" lIns="91425" tIns="45700" rIns="91425" bIns="45700" anchor="t" anchorCtr="0">
            <a:noAutofit/>
          </a:bodyPr>
          <a:lstStyle/>
          <a:p>
            <a:pPr marL="457200"/>
            <a:r>
              <a:rPr lang="en-US" sz="1800" dirty="0">
                <a:solidFill>
                  <a:srgbClr val="231F20"/>
                </a:solidFill>
                <a:latin typeface="Overpass"/>
              </a:rPr>
              <a:t>Composite materials combine advantages of different materials. SINTX manufactures composites of silicon nitride powder and PEEK or PEKK ready for 3D printing – both are polymer materials with stiffness similar to human bone.</a:t>
            </a:r>
          </a:p>
          <a:p>
            <a:pPr marL="457200"/>
            <a:endParaRPr lang="en-US" sz="1800" dirty="0">
              <a:solidFill>
                <a:srgbClr val="231F20"/>
              </a:solidFill>
              <a:latin typeface="Overpass"/>
            </a:endParaRPr>
          </a:p>
          <a:p>
            <a:pPr marL="457200"/>
            <a:r>
              <a:rPr lang="en-US" sz="1800" dirty="0">
                <a:solidFill>
                  <a:srgbClr val="3F3F3F"/>
                </a:solidFill>
                <a:latin typeface="Overpass"/>
                <a:cs typeface="Calibri"/>
              </a:rPr>
              <a:t>FleX-SN AP Powder can be integrated into products and fabrics that inactivate bacteria, fungi, and viruses – including the SARS-CoV-2 virus.</a:t>
            </a:r>
            <a:endParaRPr lang="en-US" sz="1600" dirty="0">
              <a:solidFill>
                <a:srgbClr val="3F3F3F"/>
              </a:solidFill>
              <a:latin typeface="Overpass"/>
              <a:cs typeface="Calibri"/>
            </a:endParaRPr>
          </a:p>
          <a:p>
            <a:pPr marL="457200"/>
            <a:endParaRPr lang="en-US" sz="1800" dirty="0">
              <a:solidFill>
                <a:srgbClr val="231F20"/>
              </a:solidFill>
              <a:latin typeface="Overpass"/>
            </a:endParaRPr>
          </a:p>
          <a:p>
            <a:pPr marL="457200"/>
            <a:endParaRPr lang="en-US" dirty="0">
              <a:solidFill>
                <a:srgbClr val="231F20"/>
              </a:solidFill>
              <a:latin typeface="Overpass"/>
            </a:endParaRPr>
          </a:p>
          <a:p>
            <a:pPr marL="457200"/>
            <a:endParaRPr lang="en-US" b="0" i="0" dirty="0">
              <a:solidFill>
                <a:srgbClr val="231F20"/>
              </a:solidFill>
              <a:effectLst/>
              <a:latin typeface="Overpass"/>
            </a:endParaRPr>
          </a:p>
          <a:p>
            <a:pPr marL="457200"/>
            <a:endParaRPr lang="en-US" dirty="0">
              <a:solidFill>
                <a:srgbClr val="231F20"/>
              </a:solidFill>
              <a:latin typeface="Overpass"/>
            </a:endParaRPr>
          </a:p>
          <a:p>
            <a:pPr marL="457200">
              <a:lnSpc>
                <a:spcPct val="90000"/>
              </a:lnSpc>
              <a:spcBef>
                <a:spcPts val="1200"/>
              </a:spcBef>
              <a:buSzPts val="910"/>
            </a:pPr>
            <a:endParaRPr lang="en-US" dirty="0">
              <a:solidFill>
                <a:srgbClr val="222222"/>
              </a:solidFill>
              <a:latin typeface="Overpass"/>
              <a:ea typeface="Calibri"/>
            </a:endParaRPr>
          </a:p>
          <a:p>
            <a:pPr marL="457200">
              <a:lnSpc>
                <a:spcPct val="90000"/>
              </a:lnSpc>
              <a:spcBef>
                <a:spcPts val="1200"/>
              </a:spcBef>
              <a:buSzPts val="910"/>
            </a:pPr>
            <a:endParaRPr lang="en-US" dirty="0">
              <a:solidFill>
                <a:srgbClr val="3F3F3F"/>
              </a:solidFill>
              <a:latin typeface="Overpass"/>
              <a:ea typeface="Calibri"/>
              <a:cs typeface="Calibri"/>
            </a:endParaRPr>
          </a:p>
          <a:p>
            <a:pPr marL="457200">
              <a:lnSpc>
                <a:spcPct val="90000"/>
              </a:lnSpc>
              <a:spcBef>
                <a:spcPts val="1200"/>
              </a:spcBef>
              <a:buSzPts val="910"/>
            </a:pPr>
            <a:endParaRPr lang="en-US" dirty="0">
              <a:solidFill>
                <a:srgbClr val="3F3F3F"/>
              </a:solidFill>
              <a:latin typeface="Overpass"/>
              <a:ea typeface="Calibri"/>
              <a:cs typeface="Calibri"/>
            </a:endParaRPr>
          </a:p>
          <a:p>
            <a:pPr marL="457200" indent="-136525">
              <a:lnSpc>
                <a:spcPct val="90000"/>
              </a:lnSpc>
              <a:spcBef>
                <a:spcPts val="1200"/>
              </a:spcBef>
              <a:buSzPts val="910"/>
            </a:pPr>
            <a:endParaRPr lang="en-US" dirty="0">
              <a:solidFill>
                <a:srgbClr val="3F3F3F"/>
              </a:solidFill>
              <a:latin typeface="Overpass"/>
              <a:ea typeface="Calibri"/>
              <a:cs typeface="Calibri"/>
            </a:endParaRPr>
          </a:p>
        </p:txBody>
      </p:sp>
      <p:pic>
        <p:nvPicPr>
          <p:cNvPr id="2" name="Picture 1" descr="A picture containing text, sign, clipart&#10;&#10;Description automatically generated">
            <a:extLst>
              <a:ext uri="{FF2B5EF4-FFF2-40B4-BE49-F238E27FC236}">
                <a16:creationId xmlns:a16="http://schemas.microsoft.com/office/drawing/2014/main" id="{BDDD32F2-5B83-73F5-9F85-401CCBDB1C11}"/>
              </a:ext>
            </a:extLst>
          </p:cNvPr>
          <p:cNvPicPr>
            <a:picLocks noChangeAspect="1"/>
          </p:cNvPicPr>
          <p:nvPr/>
        </p:nvPicPr>
        <p:blipFill>
          <a:blip r:embed="rId3"/>
          <a:stretch>
            <a:fillRect/>
          </a:stretch>
        </p:blipFill>
        <p:spPr>
          <a:xfrm>
            <a:off x="169430" y="4796979"/>
            <a:ext cx="661844" cy="215256"/>
          </a:xfrm>
          <a:prstGeom prst="rect">
            <a:avLst/>
          </a:prstGeom>
        </p:spPr>
      </p:pic>
      <p:pic>
        <p:nvPicPr>
          <p:cNvPr id="4" name="Picture 19" descr="Icon&#10;&#10;Description automatically generated">
            <a:extLst>
              <a:ext uri="{FF2B5EF4-FFF2-40B4-BE49-F238E27FC236}">
                <a16:creationId xmlns:a16="http://schemas.microsoft.com/office/drawing/2014/main" id="{BBC2F07F-3278-C0CE-E521-1DBFD376AB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69234" y="73888"/>
            <a:ext cx="700878" cy="813019"/>
          </a:xfrm>
          <a:prstGeom prst="rect">
            <a:avLst/>
          </a:prstGeom>
        </p:spPr>
      </p:pic>
      <p:pic>
        <p:nvPicPr>
          <p:cNvPr id="5" name="Google Shape;327;p23" descr="A picture containing text, clipart&#10;&#10;Description automatically generated">
            <a:extLst>
              <a:ext uri="{FF2B5EF4-FFF2-40B4-BE49-F238E27FC236}">
                <a16:creationId xmlns:a16="http://schemas.microsoft.com/office/drawing/2014/main" id="{E25A9DA3-7ECE-2727-6FF6-354EC257153F}"/>
              </a:ext>
            </a:extLst>
          </p:cNvPr>
          <p:cNvPicPr preferRelativeResize="0"/>
          <p:nvPr/>
        </p:nvPicPr>
        <p:blipFill rotWithShape="1">
          <a:blip r:embed="rId5">
            <a:alphaModFix/>
          </a:blip>
          <a:srcRect/>
          <a:stretch/>
        </p:blipFill>
        <p:spPr>
          <a:xfrm>
            <a:off x="8371067" y="923600"/>
            <a:ext cx="699045" cy="813019"/>
          </a:xfrm>
          <a:prstGeom prst="rect">
            <a:avLst/>
          </a:prstGeom>
          <a:noFill/>
          <a:ln>
            <a:noFill/>
          </a:ln>
        </p:spPr>
      </p:pic>
      <p:pic>
        <p:nvPicPr>
          <p:cNvPr id="7" name="Picture 6">
            <a:extLst>
              <a:ext uri="{FF2B5EF4-FFF2-40B4-BE49-F238E27FC236}">
                <a16:creationId xmlns:a16="http://schemas.microsoft.com/office/drawing/2014/main" id="{A825C8B9-1B66-7280-FE3F-EA6C17D7E4F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14094" t="14623"/>
          <a:stretch/>
        </p:blipFill>
        <p:spPr>
          <a:xfrm>
            <a:off x="4857296" y="400572"/>
            <a:ext cx="2750053" cy="2049838"/>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E66B567B-6CFA-7E4E-496F-263A89BD3594}"/>
              </a:ext>
            </a:extLst>
          </p:cNvPr>
          <p:cNvSpPr txBox="1"/>
          <p:nvPr/>
        </p:nvSpPr>
        <p:spPr>
          <a:xfrm>
            <a:off x="4856893" y="2471841"/>
            <a:ext cx="3362502" cy="253916"/>
          </a:xfrm>
          <a:prstGeom prst="rect">
            <a:avLst/>
          </a:prstGeom>
          <a:noFill/>
        </p:spPr>
        <p:txBody>
          <a:bodyPr wrap="square" rtlCol="0">
            <a:spAutoFit/>
          </a:bodyPr>
          <a:lstStyle/>
          <a:p>
            <a:r>
              <a:rPr lang="en-US" sz="1050" dirty="0">
                <a:latin typeface="Overpass"/>
              </a:rPr>
              <a:t>3D Printed, SN-PEEK Cervical Interbody Spine Implant</a:t>
            </a:r>
            <a:endParaRPr lang="en-US" sz="1050" dirty="0"/>
          </a:p>
        </p:txBody>
      </p:sp>
      <p:sp>
        <p:nvSpPr>
          <p:cNvPr id="10" name="Google Shape;81;p4">
            <a:extLst>
              <a:ext uri="{FF2B5EF4-FFF2-40B4-BE49-F238E27FC236}">
                <a16:creationId xmlns:a16="http://schemas.microsoft.com/office/drawing/2014/main" id="{819AD3FA-8A38-BA91-C677-79014D191DBF}"/>
              </a:ext>
            </a:extLst>
          </p:cNvPr>
          <p:cNvSpPr txBox="1">
            <a:spLocks noGrp="1"/>
          </p:cNvSpPr>
          <p:nvPr>
            <p:ph type="title"/>
          </p:nvPr>
        </p:nvSpPr>
        <p:spPr>
          <a:xfrm>
            <a:off x="0" y="196693"/>
            <a:ext cx="8676903" cy="551587"/>
          </a:xfrm>
          <a:prstGeom prst="rect">
            <a:avLst/>
          </a:prstGeom>
          <a:noFill/>
          <a:ln>
            <a:noFill/>
          </a:ln>
        </p:spPr>
        <p:txBody>
          <a:bodyPr spcFirstLastPara="1" wrap="square" lIns="91425" tIns="45700" rIns="91425" bIns="45700" anchor="b" anchorCtr="0">
            <a:noAutofit/>
          </a:bodyPr>
          <a:lstStyle/>
          <a:p>
            <a:pPr marL="457200"/>
            <a:r>
              <a:rPr lang="en-US" b="0" dirty="0">
                <a:solidFill>
                  <a:srgbClr val="C9BF2B"/>
                </a:solidFill>
              </a:rPr>
              <a:t>SN COMPOSITES</a:t>
            </a:r>
            <a:endParaRPr b="0" dirty="0">
              <a:solidFill>
                <a:srgbClr val="C9BF2B"/>
              </a:solidFill>
            </a:endParaRPr>
          </a:p>
        </p:txBody>
      </p:sp>
      <p:pic>
        <p:nvPicPr>
          <p:cNvPr id="6" name="Picture 5">
            <a:extLst>
              <a:ext uri="{FF2B5EF4-FFF2-40B4-BE49-F238E27FC236}">
                <a16:creationId xmlns:a16="http://schemas.microsoft.com/office/drawing/2014/main" id="{8F913DD0-035F-2166-CBCF-99F4A2A2B756}"/>
              </a:ext>
            </a:extLst>
          </p:cNvPr>
          <p:cNvPicPr>
            <a:picLocks noChangeAspect="1"/>
          </p:cNvPicPr>
          <p:nvPr/>
        </p:nvPicPr>
        <p:blipFill>
          <a:blip r:embed="rId7"/>
          <a:stretch>
            <a:fillRect/>
          </a:stretch>
        </p:blipFill>
        <p:spPr>
          <a:xfrm>
            <a:off x="5016776" y="2982932"/>
            <a:ext cx="2435176" cy="1738575"/>
          </a:xfrm>
          <a:prstGeom prst="rect">
            <a:avLst/>
          </a:prstGeom>
        </p:spPr>
      </p:pic>
    </p:spTree>
    <p:extLst>
      <p:ext uri="{BB962C8B-B14F-4D97-AF65-F5344CB8AC3E}">
        <p14:creationId xmlns:p14="http://schemas.microsoft.com/office/powerpoint/2010/main" val="281499717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Shape 227"/>
        <p:cNvGrpSpPr/>
        <p:nvPr/>
      </p:nvGrpSpPr>
      <p:grpSpPr>
        <a:xfrm>
          <a:off x="0" y="0"/>
          <a:ext cx="0" cy="0"/>
          <a:chOff x="0" y="0"/>
          <a:chExt cx="0" cy="0"/>
        </a:xfrm>
      </p:grpSpPr>
      <p:sp>
        <p:nvSpPr>
          <p:cNvPr id="230" name="Google Shape;230;p14"/>
          <p:cNvSpPr txBox="1"/>
          <p:nvPr/>
        </p:nvSpPr>
        <p:spPr>
          <a:xfrm>
            <a:off x="35351" y="693371"/>
            <a:ext cx="4432591" cy="3672544"/>
          </a:xfrm>
          <a:prstGeom prst="rect">
            <a:avLst/>
          </a:prstGeom>
          <a:noFill/>
          <a:ln>
            <a:noFill/>
          </a:ln>
        </p:spPr>
        <p:txBody>
          <a:bodyPr spcFirstLastPara="1" wrap="square" lIns="91425" tIns="45700" rIns="91425" bIns="45700" anchor="t" anchorCtr="0">
            <a:noAutofit/>
          </a:bodyPr>
          <a:lstStyle/>
          <a:p>
            <a:pPr marL="457200"/>
            <a:r>
              <a:rPr lang="en-US" sz="1600" b="1" dirty="0">
                <a:solidFill>
                  <a:srgbClr val="231F20"/>
                </a:solidFill>
                <a:latin typeface="Overpass"/>
                <a:ea typeface="Calibri"/>
              </a:rPr>
              <a:t>Ceramic Matrix Composites (CMCs)</a:t>
            </a:r>
            <a:endParaRPr lang="en-US" sz="1600" dirty="0">
              <a:latin typeface="Overpass"/>
              <a:ea typeface="Calibri"/>
            </a:endParaRPr>
          </a:p>
          <a:p>
            <a:pPr marL="457200"/>
            <a:r>
              <a:rPr lang="en-US" sz="1600" dirty="0">
                <a:solidFill>
                  <a:srgbClr val="231F20"/>
                </a:solidFill>
                <a:latin typeface="Overpass"/>
              </a:rPr>
              <a:t>CMCs are ceramic fibers embedded in a ceramic matrix. CMCs are low density and can withstand ultra-high temperatures, making them an ideal material for extreme conditions.</a:t>
            </a:r>
          </a:p>
          <a:p>
            <a:pPr marL="457200"/>
            <a:endParaRPr lang="en-US" sz="1600" dirty="0">
              <a:solidFill>
                <a:srgbClr val="231F20"/>
              </a:solidFill>
              <a:latin typeface="Overpass"/>
            </a:endParaRPr>
          </a:p>
          <a:p>
            <a:pPr marL="457200"/>
            <a:r>
              <a:rPr lang="en-US" sz="1600" dirty="0">
                <a:solidFill>
                  <a:srgbClr val="231F20"/>
                </a:solidFill>
                <a:latin typeface="Overpass"/>
              </a:rPr>
              <a:t>CMCs are in high demand from major OEMs for aerospace, heat exchangers, turbine engines, hypersonic-supersonic vehicles, and related applications.</a:t>
            </a:r>
          </a:p>
          <a:p>
            <a:pPr marL="457200"/>
            <a:endParaRPr lang="en-US" sz="1600" dirty="0">
              <a:solidFill>
                <a:srgbClr val="231F20"/>
              </a:solidFill>
              <a:latin typeface="Overpass"/>
            </a:endParaRPr>
          </a:p>
          <a:p>
            <a:pPr marL="457200"/>
            <a:r>
              <a:rPr lang="en-US" sz="1600" b="1" dirty="0">
                <a:solidFill>
                  <a:srgbClr val="231F20"/>
                </a:solidFill>
                <a:latin typeface="Overpass"/>
                <a:ea typeface="Calibri"/>
              </a:rPr>
              <a:t>CMC Coatings</a:t>
            </a:r>
            <a:endParaRPr lang="en-US" sz="1600" dirty="0">
              <a:latin typeface="Overpass"/>
              <a:ea typeface="Calibri"/>
            </a:endParaRPr>
          </a:p>
          <a:p>
            <a:pPr marL="457200"/>
            <a:r>
              <a:rPr lang="en-US" sz="1600" dirty="0">
                <a:solidFill>
                  <a:srgbClr val="231F20"/>
                </a:solidFill>
                <a:latin typeface="Overpass"/>
              </a:rPr>
              <a:t>Recently developed oxidation resistant coatings for CMCs that extend their useful application to extreme temperatures. </a:t>
            </a:r>
          </a:p>
          <a:p>
            <a:pPr marL="457200"/>
            <a:endParaRPr lang="en-US" dirty="0">
              <a:ea typeface="Calibri"/>
            </a:endParaRPr>
          </a:p>
          <a:p>
            <a:pPr marL="457200">
              <a:lnSpc>
                <a:spcPct val="90000"/>
              </a:lnSpc>
              <a:spcBef>
                <a:spcPts val="1200"/>
              </a:spcBef>
              <a:buSzPts val="910"/>
            </a:pPr>
            <a:endParaRPr lang="en-US" dirty="0">
              <a:solidFill>
                <a:srgbClr val="3F3F3F"/>
              </a:solidFill>
              <a:latin typeface="Overpass"/>
              <a:ea typeface="Calibri"/>
              <a:cs typeface="Calibri"/>
            </a:endParaRPr>
          </a:p>
          <a:p>
            <a:pPr marL="457200">
              <a:lnSpc>
                <a:spcPct val="90000"/>
              </a:lnSpc>
              <a:spcBef>
                <a:spcPts val="1200"/>
              </a:spcBef>
              <a:buSzPts val="910"/>
            </a:pPr>
            <a:endParaRPr lang="en-US" dirty="0">
              <a:solidFill>
                <a:srgbClr val="3F3F3F"/>
              </a:solidFill>
              <a:latin typeface="Overpass"/>
              <a:ea typeface="Calibri"/>
              <a:cs typeface="Calibri"/>
            </a:endParaRPr>
          </a:p>
          <a:p>
            <a:pPr marL="457200" indent="-136525">
              <a:lnSpc>
                <a:spcPct val="90000"/>
              </a:lnSpc>
              <a:spcBef>
                <a:spcPts val="1200"/>
              </a:spcBef>
              <a:buSzPts val="910"/>
            </a:pPr>
            <a:endParaRPr lang="en-US" dirty="0">
              <a:solidFill>
                <a:srgbClr val="3F3F3F"/>
              </a:solidFill>
              <a:latin typeface="Overpass"/>
              <a:ea typeface="Calibri"/>
              <a:cs typeface="Calibri"/>
            </a:endParaRPr>
          </a:p>
        </p:txBody>
      </p:sp>
      <p:pic>
        <p:nvPicPr>
          <p:cNvPr id="8" name="Picture 7" descr="A picture containing text, sign, clipart&#10;&#10;Description automatically generated">
            <a:extLst>
              <a:ext uri="{FF2B5EF4-FFF2-40B4-BE49-F238E27FC236}">
                <a16:creationId xmlns:a16="http://schemas.microsoft.com/office/drawing/2014/main" id="{B863C2BA-49B8-3F44-3FD2-79A7589FFE5F}"/>
              </a:ext>
            </a:extLst>
          </p:cNvPr>
          <p:cNvPicPr>
            <a:picLocks noChangeAspect="1"/>
          </p:cNvPicPr>
          <p:nvPr/>
        </p:nvPicPr>
        <p:blipFill>
          <a:blip r:embed="rId3"/>
          <a:stretch>
            <a:fillRect/>
          </a:stretch>
        </p:blipFill>
        <p:spPr>
          <a:xfrm>
            <a:off x="169430" y="4796979"/>
            <a:ext cx="661844" cy="215256"/>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F183F791-46D3-A1D1-0335-464F0099FF2F}"/>
              </a:ext>
            </a:extLst>
          </p:cNvPr>
          <p:cNvPicPr>
            <a:picLocks noChangeAspect="1"/>
          </p:cNvPicPr>
          <p:nvPr/>
        </p:nvPicPr>
        <p:blipFill>
          <a:blip r:embed="rId4"/>
          <a:stretch>
            <a:fillRect/>
          </a:stretch>
        </p:blipFill>
        <p:spPr>
          <a:xfrm>
            <a:off x="8350445" y="77000"/>
            <a:ext cx="716555" cy="830378"/>
          </a:xfrm>
          <a:prstGeom prst="rect">
            <a:avLst/>
          </a:prstGeom>
        </p:spPr>
      </p:pic>
      <p:sp>
        <p:nvSpPr>
          <p:cNvPr id="5" name="Google Shape;81;p4">
            <a:extLst>
              <a:ext uri="{FF2B5EF4-FFF2-40B4-BE49-F238E27FC236}">
                <a16:creationId xmlns:a16="http://schemas.microsoft.com/office/drawing/2014/main" id="{4F30A728-7BF9-91D6-A55D-38347B5749C3}"/>
              </a:ext>
            </a:extLst>
          </p:cNvPr>
          <p:cNvSpPr txBox="1">
            <a:spLocks/>
          </p:cNvSpPr>
          <p:nvPr/>
        </p:nvSpPr>
        <p:spPr>
          <a:xfrm>
            <a:off x="0" y="196693"/>
            <a:ext cx="8676903" cy="55158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800" b="1" i="0" u="none" strike="noStrike" cap="none">
                <a:solidFill>
                  <a:srgbClr val="BEB51B"/>
                </a:solidFill>
                <a:latin typeface="Overpass"/>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100" b="1" i="0" u="none" strike="noStrike" cap="none">
                <a:solidFill>
                  <a:schemeClr val="lt1"/>
                </a:solidFill>
                <a:latin typeface="Lucida Sans"/>
                <a:ea typeface="Lucida Sans"/>
                <a:cs typeface="Lucida Sans"/>
                <a:sym typeface="Lucida Sans"/>
              </a:defRPr>
            </a:lvl2pPr>
            <a:lvl3pPr marR="0" lvl="2" algn="ctr" rtl="0">
              <a:lnSpc>
                <a:spcPct val="100000"/>
              </a:lnSpc>
              <a:spcBef>
                <a:spcPts val="0"/>
              </a:spcBef>
              <a:spcAft>
                <a:spcPts val="0"/>
              </a:spcAft>
              <a:buClr>
                <a:srgbClr val="000000"/>
              </a:buClr>
              <a:buSzPts val="1400"/>
              <a:buFont typeface="Arial"/>
              <a:buNone/>
              <a:defRPr sz="4100" b="1" i="0" u="none" strike="noStrike" cap="none">
                <a:solidFill>
                  <a:schemeClr val="lt1"/>
                </a:solidFill>
                <a:latin typeface="Lucida Sans"/>
                <a:ea typeface="Lucida Sans"/>
                <a:cs typeface="Lucida Sans"/>
                <a:sym typeface="Lucida Sans"/>
              </a:defRPr>
            </a:lvl3pPr>
            <a:lvl4pPr marR="0" lvl="3" algn="ctr" rtl="0">
              <a:lnSpc>
                <a:spcPct val="100000"/>
              </a:lnSpc>
              <a:spcBef>
                <a:spcPts val="0"/>
              </a:spcBef>
              <a:spcAft>
                <a:spcPts val="0"/>
              </a:spcAft>
              <a:buClr>
                <a:srgbClr val="000000"/>
              </a:buClr>
              <a:buSzPts val="1400"/>
              <a:buFont typeface="Arial"/>
              <a:buNone/>
              <a:defRPr sz="4100" b="1" i="0" u="none" strike="noStrike" cap="none">
                <a:solidFill>
                  <a:schemeClr val="lt1"/>
                </a:solidFill>
                <a:latin typeface="Lucida Sans"/>
                <a:ea typeface="Lucida Sans"/>
                <a:cs typeface="Lucida Sans"/>
                <a:sym typeface="Lucida Sans"/>
              </a:defRPr>
            </a:lvl4pPr>
            <a:lvl5pPr marR="0" lvl="4" algn="ctr" rtl="0">
              <a:lnSpc>
                <a:spcPct val="100000"/>
              </a:lnSpc>
              <a:spcBef>
                <a:spcPts val="0"/>
              </a:spcBef>
              <a:spcAft>
                <a:spcPts val="0"/>
              </a:spcAft>
              <a:buClr>
                <a:srgbClr val="000000"/>
              </a:buClr>
              <a:buSzPts val="1400"/>
              <a:buFont typeface="Arial"/>
              <a:buNone/>
              <a:defRPr sz="4100" b="1" i="0" u="none" strike="noStrike" cap="none">
                <a:solidFill>
                  <a:schemeClr val="lt1"/>
                </a:solidFill>
                <a:latin typeface="Lucida Sans"/>
                <a:ea typeface="Lucida Sans"/>
                <a:cs typeface="Lucida Sans"/>
                <a:sym typeface="Lucida Sans"/>
              </a:defRPr>
            </a:lvl5pPr>
            <a:lvl6pPr marR="0" lvl="5" algn="ctr" rtl="0">
              <a:lnSpc>
                <a:spcPct val="100000"/>
              </a:lnSpc>
              <a:spcBef>
                <a:spcPts val="0"/>
              </a:spcBef>
              <a:spcAft>
                <a:spcPts val="0"/>
              </a:spcAft>
              <a:buClr>
                <a:srgbClr val="000000"/>
              </a:buClr>
              <a:buSzPts val="1400"/>
              <a:buFont typeface="Arial"/>
              <a:buNone/>
              <a:defRPr sz="4100" b="1" i="0" u="none" strike="noStrike" cap="none">
                <a:solidFill>
                  <a:schemeClr val="lt1"/>
                </a:solidFill>
                <a:latin typeface="Lucida Sans"/>
                <a:ea typeface="Lucida Sans"/>
                <a:cs typeface="Lucida Sans"/>
                <a:sym typeface="Lucida Sans"/>
              </a:defRPr>
            </a:lvl6pPr>
            <a:lvl7pPr marR="0" lvl="6" algn="ctr" rtl="0">
              <a:lnSpc>
                <a:spcPct val="100000"/>
              </a:lnSpc>
              <a:spcBef>
                <a:spcPts val="0"/>
              </a:spcBef>
              <a:spcAft>
                <a:spcPts val="0"/>
              </a:spcAft>
              <a:buClr>
                <a:srgbClr val="000000"/>
              </a:buClr>
              <a:buSzPts val="1400"/>
              <a:buFont typeface="Arial"/>
              <a:buNone/>
              <a:defRPr sz="4100" b="1" i="0" u="none" strike="noStrike" cap="none">
                <a:solidFill>
                  <a:schemeClr val="lt1"/>
                </a:solidFill>
                <a:latin typeface="Lucida Sans"/>
                <a:ea typeface="Lucida Sans"/>
                <a:cs typeface="Lucida Sans"/>
                <a:sym typeface="Lucida Sans"/>
              </a:defRPr>
            </a:lvl7pPr>
            <a:lvl8pPr marR="0" lvl="7" algn="ctr" rtl="0">
              <a:lnSpc>
                <a:spcPct val="100000"/>
              </a:lnSpc>
              <a:spcBef>
                <a:spcPts val="0"/>
              </a:spcBef>
              <a:spcAft>
                <a:spcPts val="0"/>
              </a:spcAft>
              <a:buClr>
                <a:srgbClr val="000000"/>
              </a:buClr>
              <a:buSzPts val="1400"/>
              <a:buFont typeface="Arial"/>
              <a:buNone/>
              <a:defRPr sz="4100" b="1" i="0" u="none" strike="noStrike" cap="none">
                <a:solidFill>
                  <a:schemeClr val="lt1"/>
                </a:solidFill>
                <a:latin typeface="Lucida Sans"/>
                <a:ea typeface="Lucida Sans"/>
                <a:cs typeface="Lucida Sans"/>
                <a:sym typeface="Lucida Sans"/>
              </a:defRPr>
            </a:lvl8pPr>
            <a:lvl9pPr marR="0" lvl="8" algn="ctr" rtl="0">
              <a:lnSpc>
                <a:spcPct val="100000"/>
              </a:lnSpc>
              <a:spcBef>
                <a:spcPts val="0"/>
              </a:spcBef>
              <a:spcAft>
                <a:spcPts val="0"/>
              </a:spcAft>
              <a:buClr>
                <a:srgbClr val="000000"/>
              </a:buClr>
              <a:buSzPts val="1400"/>
              <a:buFont typeface="Arial"/>
              <a:buNone/>
              <a:defRPr sz="4100" b="1" i="0" u="none" strike="noStrike" cap="none">
                <a:solidFill>
                  <a:schemeClr val="lt1"/>
                </a:solidFill>
                <a:latin typeface="Lucida Sans"/>
                <a:ea typeface="Lucida Sans"/>
                <a:cs typeface="Lucida Sans"/>
                <a:sym typeface="Lucida Sans"/>
              </a:defRPr>
            </a:lvl9pPr>
          </a:lstStyle>
          <a:p>
            <a:pPr marL="457200"/>
            <a:r>
              <a:rPr lang="en-US" b="0" dirty="0">
                <a:solidFill>
                  <a:srgbClr val="C9BF2B"/>
                </a:solidFill>
              </a:rPr>
              <a:t>CERAMIC MATRIX COMPOSITES &amp; COATINGS</a:t>
            </a:r>
          </a:p>
        </p:txBody>
      </p:sp>
      <p:sp>
        <p:nvSpPr>
          <p:cNvPr id="3" name="TextBox 2">
            <a:extLst>
              <a:ext uri="{FF2B5EF4-FFF2-40B4-BE49-F238E27FC236}">
                <a16:creationId xmlns:a16="http://schemas.microsoft.com/office/drawing/2014/main" id="{2D6F9F3F-300F-A169-5169-F33E52A44563}"/>
              </a:ext>
            </a:extLst>
          </p:cNvPr>
          <p:cNvSpPr txBox="1"/>
          <p:nvPr/>
        </p:nvSpPr>
        <p:spPr>
          <a:xfrm>
            <a:off x="4626136" y="3601125"/>
            <a:ext cx="4220169" cy="307777"/>
          </a:xfrm>
          <a:prstGeom prst="rect">
            <a:avLst/>
          </a:prstGeom>
          <a:noFill/>
        </p:spPr>
        <p:txBody>
          <a:bodyPr wrap="square" rtlCol="0">
            <a:spAutoFit/>
          </a:bodyPr>
          <a:lstStyle/>
          <a:p>
            <a:r>
              <a:rPr lang="en-US" dirty="0">
                <a:effectLst/>
                <a:latin typeface="Calibri" panose="020F0502020204030204" pitchFamily="34" charset="0"/>
                <a:ea typeface="Times New Roman" panose="02020603050405020304" pitchFamily="18" charset="0"/>
              </a:rPr>
              <a:t>Carbon / Silicon Carbide Ceramic Matrix Composite </a:t>
            </a:r>
            <a:endParaRPr lang="en-US" sz="1100" dirty="0"/>
          </a:p>
        </p:txBody>
      </p:sp>
      <p:pic>
        <p:nvPicPr>
          <p:cNvPr id="7" name="Picture 6">
            <a:extLst>
              <a:ext uri="{FF2B5EF4-FFF2-40B4-BE49-F238E27FC236}">
                <a16:creationId xmlns:a16="http://schemas.microsoft.com/office/drawing/2014/main" id="{DBB0501A-BA49-9409-DB87-6229B7CF5C5A}"/>
              </a:ext>
            </a:extLst>
          </p:cNvPr>
          <p:cNvPicPr>
            <a:picLocks noChangeAspect="1"/>
          </p:cNvPicPr>
          <p:nvPr/>
        </p:nvPicPr>
        <p:blipFill>
          <a:blip r:embed="rId5"/>
          <a:stretch>
            <a:fillRect/>
          </a:stretch>
        </p:blipFill>
        <p:spPr>
          <a:xfrm>
            <a:off x="4626136" y="987380"/>
            <a:ext cx="3961623" cy="2515673"/>
          </a:xfrm>
          <a:prstGeom prst="rect">
            <a:avLst/>
          </a:prstGeom>
        </p:spPr>
      </p:pic>
    </p:spTree>
    <p:extLst>
      <p:ext uri="{BB962C8B-B14F-4D97-AF65-F5344CB8AC3E}">
        <p14:creationId xmlns:p14="http://schemas.microsoft.com/office/powerpoint/2010/main" val="138569595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Shape 259"/>
        <p:cNvGrpSpPr/>
        <p:nvPr/>
      </p:nvGrpSpPr>
      <p:grpSpPr>
        <a:xfrm>
          <a:off x="0" y="0"/>
          <a:ext cx="0" cy="0"/>
          <a:chOff x="0" y="0"/>
          <a:chExt cx="0" cy="0"/>
        </a:xfrm>
      </p:grpSpPr>
      <p:sp>
        <p:nvSpPr>
          <p:cNvPr id="6" name="Rectangle 5">
            <a:extLst>
              <a:ext uri="{FF2B5EF4-FFF2-40B4-BE49-F238E27FC236}">
                <a16:creationId xmlns:a16="http://schemas.microsoft.com/office/drawing/2014/main" id="{C7AF80AB-58AF-88F4-E95D-326C4FA56430}"/>
              </a:ext>
            </a:extLst>
          </p:cNvPr>
          <p:cNvSpPr/>
          <p:nvPr/>
        </p:nvSpPr>
        <p:spPr>
          <a:xfrm>
            <a:off x="-3222" y="-162226"/>
            <a:ext cx="9144000" cy="3591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Google Shape;263;p17"/>
          <p:cNvSpPr txBox="1"/>
          <p:nvPr/>
        </p:nvSpPr>
        <p:spPr>
          <a:xfrm>
            <a:off x="763400" y="932549"/>
            <a:ext cx="4072071" cy="401907"/>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chemeClr val="dk1"/>
              </a:buClr>
              <a:buSzPts val="1170"/>
              <a:buFont typeface="Arial"/>
              <a:buNone/>
            </a:pPr>
            <a:endParaRPr sz="1800" b="1" dirty="0">
              <a:solidFill>
                <a:schemeClr val="dk1"/>
              </a:solidFill>
              <a:latin typeface="Overpass"/>
              <a:ea typeface="Calibri"/>
              <a:cs typeface="Calibri"/>
              <a:sym typeface="Calibri"/>
            </a:endParaRPr>
          </a:p>
        </p:txBody>
      </p:sp>
      <p:sp>
        <p:nvSpPr>
          <p:cNvPr id="5" name="Text Placeholder 4">
            <a:extLst>
              <a:ext uri="{FF2B5EF4-FFF2-40B4-BE49-F238E27FC236}">
                <a16:creationId xmlns:a16="http://schemas.microsoft.com/office/drawing/2014/main" id="{ED0EA939-AF6F-ABBD-5199-6A2B8E27C96E}"/>
              </a:ext>
            </a:extLst>
          </p:cNvPr>
          <p:cNvSpPr>
            <a:spLocks noGrp="1"/>
          </p:cNvSpPr>
          <p:nvPr>
            <p:ph type="body" idx="1"/>
          </p:nvPr>
        </p:nvSpPr>
        <p:spPr>
          <a:xfrm>
            <a:off x="0" y="803893"/>
            <a:ext cx="4311708" cy="3143040"/>
          </a:xfrm>
        </p:spPr>
        <p:txBody>
          <a:bodyPr/>
          <a:lstStyle/>
          <a:p>
            <a:pPr indent="0">
              <a:lnSpc>
                <a:spcPct val="90000"/>
              </a:lnSpc>
              <a:spcBef>
                <a:spcPts val="0"/>
              </a:spcBef>
              <a:buNone/>
            </a:pPr>
            <a:r>
              <a:rPr lang="en-US" sz="1800" dirty="0">
                <a:solidFill>
                  <a:srgbClr val="3F3F3F"/>
                </a:solidFill>
              </a:rPr>
              <a:t>Global demand is for lightweight, comfortable ceramic armor with superior protection against armor piercing rounds. SINTX’s boron carbide ceramics meet these requirements. </a:t>
            </a:r>
          </a:p>
          <a:p>
            <a:pPr indent="0">
              <a:lnSpc>
                <a:spcPct val="90000"/>
              </a:lnSpc>
              <a:spcBef>
                <a:spcPts val="0"/>
              </a:spcBef>
              <a:buNone/>
            </a:pPr>
            <a:endParaRPr lang="en-US" sz="1800" dirty="0">
              <a:solidFill>
                <a:srgbClr val="3F3F3F"/>
              </a:solidFill>
            </a:endParaRPr>
          </a:p>
          <a:p>
            <a:pPr indent="0">
              <a:lnSpc>
                <a:spcPct val="90000"/>
              </a:lnSpc>
              <a:spcBef>
                <a:spcPts val="0"/>
              </a:spcBef>
              <a:buNone/>
            </a:pPr>
            <a:r>
              <a:rPr lang="en-US" sz="1800" dirty="0">
                <a:solidFill>
                  <a:srgbClr val="3F3F3F"/>
                </a:solidFill>
              </a:rPr>
              <a:t>Transparent ceramic ARMOR provides superior ballistic protection at less than half the weight and thickness over traditional glass laminates.</a:t>
            </a:r>
          </a:p>
          <a:p>
            <a:pPr indent="0">
              <a:lnSpc>
                <a:spcPct val="90000"/>
              </a:lnSpc>
              <a:spcBef>
                <a:spcPts val="0"/>
              </a:spcBef>
              <a:buNone/>
            </a:pPr>
            <a:endParaRPr lang="en-US" sz="1400" dirty="0">
              <a:solidFill>
                <a:schemeClr val="accent6">
                  <a:lumMod val="75000"/>
                </a:schemeClr>
              </a:solidFill>
            </a:endParaRPr>
          </a:p>
          <a:p>
            <a:pPr indent="0">
              <a:buNone/>
            </a:pPr>
            <a:endParaRPr lang="en-US" dirty="0"/>
          </a:p>
        </p:txBody>
      </p:sp>
      <p:pic>
        <p:nvPicPr>
          <p:cNvPr id="4" name="Google Shape;281;p19">
            <a:extLst>
              <a:ext uri="{FF2B5EF4-FFF2-40B4-BE49-F238E27FC236}">
                <a16:creationId xmlns:a16="http://schemas.microsoft.com/office/drawing/2014/main" id="{7EED55F1-966A-2E7E-B573-D42A668C95E3}"/>
              </a:ext>
            </a:extLst>
          </p:cNvPr>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5060956" y="774914"/>
            <a:ext cx="3210250" cy="1415467"/>
          </a:xfrm>
          <a:prstGeom prst="rect">
            <a:avLst/>
          </a:prstGeom>
          <a:noFill/>
          <a:ln>
            <a:noFill/>
          </a:ln>
          <a:effectLst>
            <a:outerShdw blurRad="50800" dist="38100" dir="2700000" algn="tl" rotWithShape="0">
              <a:prstClr val="black">
                <a:alpha val="40000"/>
              </a:prstClr>
            </a:outerShdw>
          </a:effectLst>
        </p:spPr>
      </p:pic>
      <p:pic>
        <p:nvPicPr>
          <p:cNvPr id="2" name="Picture 1" descr="A picture containing text, sign, clipart&#10;&#10;Description automatically generated">
            <a:extLst>
              <a:ext uri="{FF2B5EF4-FFF2-40B4-BE49-F238E27FC236}">
                <a16:creationId xmlns:a16="http://schemas.microsoft.com/office/drawing/2014/main" id="{C7C1B6F9-A956-150C-B227-D70D1A21F566}"/>
              </a:ext>
            </a:extLst>
          </p:cNvPr>
          <p:cNvPicPr>
            <a:picLocks noChangeAspect="1"/>
          </p:cNvPicPr>
          <p:nvPr/>
        </p:nvPicPr>
        <p:blipFill>
          <a:blip r:embed="rId4"/>
          <a:stretch>
            <a:fillRect/>
          </a:stretch>
        </p:blipFill>
        <p:spPr>
          <a:xfrm>
            <a:off x="169430" y="4796979"/>
            <a:ext cx="661844" cy="215256"/>
          </a:xfrm>
          <a:prstGeom prst="rect">
            <a:avLst/>
          </a:prstGeom>
        </p:spPr>
      </p:pic>
      <p:pic>
        <p:nvPicPr>
          <p:cNvPr id="19" name="Picture 18" descr="A picture containing sky, tree, outdoor, person&#10;&#10;Description automatically generated">
            <a:extLst>
              <a:ext uri="{FF2B5EF4-FFF2-40B4-BE49-F238E27FC236}">
                <a16:creationId xmlns:a16="http://schemas.microsoft.com/office/drawing/2014/main" id="{835AE6D7-A307-C5D7-1F66-E177B8B3B46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69559" y="2318345"/>
            <a:ext cx="1402818" cy="1057374"/>
          </a:xfrm>
          <a:prstGeom prst="rect">
            <a:avLst/>
          </a:prstGeom>
          <a:effectLst>
            <a:outerShdw blurRad="50800" dist="38100" dir="2700000" algn="tl" rotWithShape="0">
              <a:prstClr val="black">
                <a:alpha val="40000"/>
              </a:prstClr>
            </a:outerShdw>
          </a:effectLst>
        </p:spPr>
      </p:pic>
      <p:sp>
        <p:nvSpPr>
          <p:cNvPr id="20" name="Google Shape;81;p4">
            <a:extLst>
              <a:ext uri="{FF2B5EF4-FFF2-40B4-BE49-F238E27FC236}">
                <a16:creationId xmlns:a16="http://schemas.microsoft.com/office/drawing/2014/main" id="{B6F3803A-5F38-5840-0A53-6BCEA31308F3}"/>
              </a:ext>
            </a:extLst>
          </p:cNvPr>
          <p:cNvSpPr txBox="1">
            <a:spLocks noGrp="1"/>
          </p:cNvSpPr>
          <p:nvPr>
            <p:ph type="title"/>
          </p:nvPr>
        </p:nvSpPr>
        <p:spPr>
          <a:xfrm>
            <a:off x="-24654" y="118464"/>
            <a:ext cx="8676903" cy="551587"/>
          </a:xfrm>
          <a:prstGeom prst="rect">
            <a:avLst/>
          </a:prstGeom>
          <a:noFill/>
          <a:ln>
            <a:noFill/>
          </a:ln>
        </p:spPr>
        <p:txBody>
          <a:bodyPr spcFirstLastPara="1" wrap="square" lIns="91425" tIns="45700" rIns="91425" bIns="45700" anchor="b" anchorCtr="0">
            <a:noAutofit/>
          </a:bodyPr>
          <a:lstStyle/>
          <a:p>
            <a:pPr marL="457200"/>
            <a:r>
              <a:rPr lang="en-US" b="0" dirty="0">
                <a:solidFill>
                  <a:srgbClr val="C9BF2B"/>
                </a:solidFill>
              </a:rPr>
              <a:t>BORON CARBIDE AND SPINEL FOR  ARMOR</a:t>
            </a:r>
            <a:endParaRPr b="0" dirty="0">
              <a:solidFill>
                <a:srgbClr val="C9BF2B"/>
              </a:solidFill>
            </a:endParaRPr>
          </a:p>
        </p:txBody>
      </p:sp>
      <p:pic>
        <p:nvPicPr>
          <p:cNvPr id="21" name="Picture 10" descr="Icon&#10;&#10;Description automatically generated">
            <a:extLst>
              <a:ext uri="{FF2B5EF4-FFF2-40B4-BE49-F238E27FC236}">
                <a16:creationId xmlns:a16="http://schemas.microsoft.com/office/drawing/2014/main" id="{86EC80FC-1F82-18BB-4ED6-AA261774381B}"/>
              </a:ext>
            </a:extLst>
          </p:cNvPr>
          <p:cNvPicPr>
            <a:picLocks noChangeAspect="1"/>
          </p:cNvPicPr>
          <p:nvPr/>
        </p:nvPicPr>
        <p:blipFill>
          <a:blip r:embed="rId6"/>
          <a:stretch>
            <a:fillRect/>
          </a:stretch>
        </p:blipFill>
        <p:spPr>
          <a:xfrm>
            <a:off x="6666081" y="3526181"/>
            <a:ext cx="774430" cy="892227"/>
          </a:xfrm>
          <a:prstGeom prst="rect">
            <a:avLst/>
          </a:prstGeom>
        </p:spPr>
      </p:pic>
      <p:pic>
        <p:nvPicPr>
          <p:cNvPr id="22" name="Picture 11" descr="Icon, polygon&#10;&#10;Description automatically generated">
            <a:extLst>
              <a:ext uri="{FF2B5EF4-FFF2-40B4-BE49-F238E27FC236}">
                <a16:creationId xmlns:a16="http://schemas.microsoft.com/office/drawing/2014/main" id="{C11DE5CE-6658-A198-D7BB-8C281AC1A2BD}"/>
              </a:ext>
            </a:extLst>
          </p:cNvPr>
          <p:cNvPicPr>
            <a:picLocks noChangeAspect="1"/>
          </p:cNvPicPr>
          <p:nvPr/>
        </p:nvPicPr>
        <p:blipFill>
          <a:blip r:embed="rId7"/>
          <a:stretch>
            <a:fillRect/>
          </a:stretch>
        </p:blipFill>
        <p:spPr>
          <a:xfrm>
            <a:off x="5033691" y="3526181"/>
            <a:ext cx="774430" cy="890473"/>
          </a:xfrm>
          <a:prstGeom prst="rect">
            <a:avLst/>
          </a:prstGeom>
        </p:spPr>
      </p:pic>
      <p:pic>
        <p:nvPicPr>
          <p:cNvPr id="23" name="Picture 12" descr="Icon&#10;&#10;Description automatically generated">
            <a:extLst>
              <a:ext uri="{FF2B5EF4-FFF2-40B4-BE49-F238E27FC236}">
                <a16:creationId xmlns:a16="http://schemas.microsoft.com/office/drawing/2014/main" id="{A7660775-54C1-E920-39EE-05E3F0C9157F}"/>
              </a:ext>
            </a:extLst>
          </p:cNvPr>
          <p:cNvPicPr>
            <a:picLocks noChangeAspect="1"/>
          </p:cNvPicPr>
          <p:nvPr/>
        </p:nvPicPr>
        <p:blipFill>
          <a:blip r:embed="rId8"/>
          <a:stretch>
            <a:fillRect/>
          </a:stretch>
        </p:blipFill>
        <p:spPr>
          <a:xfrm>
            <a:off x="1716675" y="3526181"/>
            <a:ext cx="789985" cy="922039"/>
          </a:xfrm>
          <a:prstGeom prst="rect">
            <a:avLst/>
          </a:prstGeom>
        </p:spPr>
      </p:pic>
      <p:sp>
        <p:nvSpPr>
          <p:cNvPr id="24" name="TextBox 23">
            <a:extLst>
              <a:ext uri="{FF2B5EF4-FFF2-40B4-BE49-F238E27FC236}">
                <a16:creationId xmlns:a16="http://schemas.microsoft.com/office/drawing/2014/main" id="{CE8C36EA-4670-617B-ABDC-C400EA40D5E8}"/>
              </a:ext>
            </a:extLst>
          </p:cNvPr>
          <p:cNvSpPr txBox="1"/>
          <p:nvPr/>
        </p:nvSpPr>
        <p:spPr>
          <a:xfrm>
            <a:off x="4887849" y="4485142"/>
            <a:ext cx="1076539" cy="461665"/>
          </a:xfrm>
          <a:prstGeom prst="rect">
            <a:avLst/>
          </a:prstGeom>
          <a:noFill/>
        </p:spPr>
        <p:txBody>
          <a:bodyPr wrap="square" rtlCol="0">
            <a:spAutoFit/>
          </a:bodyPr>
          <a:lstStyle/>
          <a:p>
            <a:pPr algn="ctr"/>
            <a:r>
              <a:rPr lang="en-US" sz="1200" dirty="0">
                <a:solidFill>
                  <a:srgbClr val="3F3F3F"/>
                </a:solidFill>
                <a:latin typeface="Overpass"/>
              </a:rPr>
              <a:t>VEHICLE ARMOR</a:t>
            </a:r>
          </a:p>
        </p:txBody>
      </p:sp>
      <p:sp>
        <p:nvSpPr>
          <p:cNvPr id="25" name="TextBox 24">
            <a:extLst>
              <a:ext uri="{FF2B5EF4-FFF2-40B4-BE49-F238E27FC236}">
                <a16:creationId xmlns:a16="http://schemas.microsoft.com/office/drawing/2014/main" id="{95A71CCC-4179-4F11-8757-6DCF74DB49D6}"/>
              </a:ext>
            </a:extLst>
          </p:cNvPr>
          <p:cNvSpPr txBox="1"/>
          <p:nvPr/>
        </p:nvSpPr>
        <p:spPr>
          <a:xfrm>
            <a:off x="6379339" y="4485142"/>
            <a:ext cx="1348784" cy="461665"/>
          </a:xfrm>
          <a:prstGeom prst="rect">
            <a:avLst/>
          </a:prstGeom>
          <a:noFill/>
        </p:spPr>
        <p:txBody>
          <a:bodyPr wrap="square" rtlCol="0">
            <a:spAutoFit/>
          </a:bodyPr>
          <a:lstStyle/>
          <a:p>
            <a:pPr algn="ctr"/>
            <a:r>
              <a:rPr lang="en-US" sz="1200" dirty="0">
                <a:solidFill>
                  <a:srgbClr val="3F3F3F"/>
                </a:solidFill>
                <a:latin typeface="Overpass"/>
              </a:rPr>
              <a:t>BODY </a:t>
            </a:r>
          </a:p>
          <a:p>
            <a:pPr algn="ctr"/>
            <a:r>
              <a:rPr lang="en-US" sz="1200" dirty="0">
                <a:solidFill>
                  <a:srgbClr val="3F3F3F"/>
                </a:solidFill>
                <a:latin typeface="Overpass"/>
              </a:rPr>
              <a:t>ARMOR</a:t>
            </a:r>
          </a:p>
        </p:txBody>
      </p:sp>
      <p:sp>
        <p:nvSpPr>
          <p:cNvPr id="26" name="TextBox 25">
            <a:extLst>
              <a:ext uri="{FF2B5EF4-FFF2-40B4-BE49-F238E27FC236}">
                <a16:creationId xmlns:a16="http://schemas.microsoft.com/office/drawing/2014/main" id="{5163F07B-1FAB-1A42-AF32-E4461C16E7DF}"/>
              </a:ext>
            </a:extLst>
          </p:cNvPr>
          <p:cNvSpPr txBox="1"/>
          <p:nvPr/>
        </p:nvSpPr>
        <p:spPr>
          <a:xfrm>
            <a:off x="1527047" y="4488092"/>
            <a:ext cx="1170902" cy="461665"/>
          </a:xfrm>
          <a:prstGeom prst="rect">
            <a:avLst/>
          </a:prstGeom>
          <a:noFill/>
        </p:spPr>
        <p:txBody>
          <a:bodyPr wrap="square" rtlCol="0">
            <a:spAutoFit/>
          </a:bodyPr>
          <a:lstStyle/>
          <a:p>
            <a:pPr algn="ctr"/>
            <a:r>
              <a:rPr lang="en-US" sz="1200" dirty="0">
                <a:solidFill>
                  <a:srgbClr val="3F3F3F"/>
                </a:solidFill>
                <a:latin typeface="Overpass"/>
              </a:rPr>
              <a:t>AEROSPACE ARMOR</a:t>
            </a:r>
          </a:p>
        </p:txBody>
      </p:sp>
      <p:sp>
        <p:nvSpPr>
          <p:cNvPr id="27" name="TextBox 26">
            <a:extLst>
              <a:ext uri="{FF2B5EF4-FFF2-40B4-BE49-F238E27FC236}">
                <a16:creationId xmlns:a16="http://schemas.microsoft.com/office/drawing/2014/main" id="{C99C2FDE-C108-81AE-3EDC-18CF2547EC42}"/>
              </a:ext>
            </a:extLst>
          </p:cNvPr>
          <p:cNvSpPr txBox="1"/>
          <p:nvPr/>
        </p:nvSpPr>
        <p:spPr>
          <a:xfrm>
            <a:off x="3123539" y="4485142"/>
            <a:ext cx="1331217" cy="461665"/>
          </a:xfrm>
          <a:prstGeom prst="rect">
            <a:avLst/>
          </a:prstGeom>
          <a:noFill/>
        </p:spPr>
        <p:txBody>
          <a:bodyPr wrap="square" rtlCol="0">
            <a:spAutoFit/>
          </a:bodyPr>
          <a:lstStyle/>
          <a:p>
            <a:pPr algn="ctr"/>
            <a:r>
              <a:rPr lang="en-US" sz="1200" dirty="0">
                <a:solidFill>
                  <a:srgbClr val="3F3F3F"/>
                </a:solidFill>
                <a:latin typeface="Overpass"/>
              </a:rPr>
              <a:t>TRANSPARENT CERAMICS</a:t>
            </a:r>
          </a:p>
        </p:txBody>
      </p:sp>
      <p:pic>
        <p:nvPicPr>
          <p:cNvPr id="28" name="Picture 27" descr="Icon&#10;&#10;Description automatically generated">
            <a:extLst>
              <a:ext uri="{FF2B5EF4-FFF2-40B4-BE49-F238E27FC236}">
                <a16:creationId xmlns:a16="http://schemas.microsoft.com/office/drawing/2014/main" id="{7846542C-4136-AF5C-DD73-95965F7EA671}"/>
              </a:ext>
            </a:extLst>
          </p:cNvPr>
          <p:cNvPicPr>
            <a:picLocks noChangeAspect="1"/>
          </p:cNvPicPr>
          <p:nvPr/>
        </p:nvPicPr>
        <p:blipFill>
          <a:blip r:embed="rId9"/>
          <a:stretch>
            <a:fillRect/>
          </a:stretch>
        </p:blipFill>
        <p:spPr>
          <a:xfrm>
            <a:off x="3401301" y="3526181"/>
            <a:ext cx="774430" cy="895845"/>
          </a:xfrm>
          <a:prstGeom prst="rect">
            <a:avLst/>
          </a:prstGeom>
        </p:spPr>
      </p:pic>
      <p:pic>
        <p:nvPicPr>
          <p:cNvPr id="8" name="Picture 12" descr="Icon&#10;&#10;Description automatically generated">
            <a:extLst>
              <a:ext uri="{FF2B5EF4-FFF2-40B4-BE49-F238E27FC236}">
                <a16:creationId xmlns:a16="http://schemas.microsoft.com/office/drawing/2014/main" id="{42673A3F-34A1-E54C-7A36-0EFCAF1CBC95}"/>
              </a:ext>
            </a:extLst>
          </p:cNvPr>
          <p:cNvPicPr>
            <a:picLocks noChangeAspect="1"/>
          </p:cNvPicPr>
          <p:nvPr/>
        </p:nvPicPr>
        <p:blipFill>
          <a:blip r:embed="rId8"/>
          <a:stretch>
            <a:fillRect/>
          </a:stretch>
        </p:blipFill>
        <p:spPr>
          <a:xfrm>
            <a:off x="8322880" y="12854"/>
            <a:ext cx="709162" cy="827706"/>
          </a:xfrm>
          <a:prstGeom prst="rect">
            <a:avLst/>
          </a:prstGeom>
        </p:spPr>
      </p:pic>
    </p:spTree>
    <p:extLst>
      <p:ext uri="{BB962C8B-B14F-4D97-AF65-F5344CB8AC3E}">
        <p14:creationId xmlns:p14="http://schemas.microsoft.com/office/powerpoint/2010/main" val="392452061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Shape 343"/>
        <p:cNvGrpSpPr/>
        <p:nvPr/>
      </p:nvGrpSpPr>
      <p:grpSpPr>
        <a:xfrm>
          <a:off x="0" y="0"/>
          <a:ext cx="0" cy="0"/>
          <a:chOff x="0" y="0"/>
          <a:chExt cx="0" cy="0"/>
        </a:xfrm>
      </p:grpSpPr>
      <p:sp>
        <p:nvSpPr>
          <p:cNvPr id="344" name="Google Shape;344;p25"/>
          <p:cNvSpPr txBox="1"/>
          <p:nvPr/>
        </p:nvSpPr>
        <p:spPr>
          <a:xfrm>
            <a:off x="2358549" y="2070254"/>
            <a:ext cx="4426899" cy="29578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endParaRPr sz="1600" b="1" dirty="0">
              <a:solidFill>
                <a:srgbClr val="262626"/>
              </a:solidFill>
              <a:latin typeface="Overpass"/>
              <a:ea typeface="Calibri"/>
              <a:cs typeface="Calibri"/>
              <a:sym typeface="Calibri"/>
            </a:endParaRPr>
          </a:p>
        </p:txBody>
      </p:sp>
      <p:sp>
        <p:nvSpPr>
          <p:cNvPr id="345" name="Google Shape;345;p25"/>
          <p:cNvSpPr txBox="1"/>
          <p:nvPr/>
        </p:nvSpPr>
        <p:spPr>
          <a:xfrm>
            <a:off x="2817341" y="2070254"/>
            <a:ext cx="6028830" cy="55245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3200" b="1" dirty="0">
                <a:solidFill>
                  <a:schemeClr val="lt1"/>
                </a:solidFill>
                <a:latin typeface="Overpass"/>
                <a:cs typeface="Calibri"/>
                <a:sym typeface="Calibri"/>
              </a:rPr>
              <a:t>CATALYSTS FOR FUTURE GROWTH</a:t>
            </a:r>
            <a:endParaRPr sz="3200" dirty="0">
              <a:latin typeface="Overpass"/>
            </a:endParaRPr>
          </a:p>
        </p:txBody>
      </p:sp>
    </p:spTree>
    <p:extLst>
      <p:ext uri="{BB962C8B-B14F-4D97-AF65-F5344CB8AC3E}">
        <p14:creationId xmlns:p14="http://schemas.microsoft.com/office/powerpoint/2010/main" val="354899406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Shape 333"/>
        <p:cNvGrpSpPr/>
        <p:nvPr/>
      </p:nvGrpSpPr>
      <p:grpSpPr>
        <a:xfrm>
          <a:off x="0" y="0"/>
          <a:ext cx="0" cy="0"/>
          <a:chOff x="0" y="0"/>
          <a:chExt cx="0" cy="0"/>
        </a:xfrm>
      </p:grpSpPr>
      <p:pic>
        <p:nvPicPr>
          <p:cNvPr id="15" name="Picture 14" descr="A picture containing text, sign, clipart&#10;&#10;Description automatically generated">
            <a:extLst>
              <a:ext uri="{FF2B5EF4-FFF2-40B4-BE49-F238E27FC236}">
                <a16:creationId xmlns:a16="http://schemas.microsoft.com/office/drawing/2014/main" id="{69835840-7DBF-CEA4-D580-DD3CE7FA1FBE}"/>
              </a:ext>
            </a:extLst>
          </p:cNvPr>
          <p:cNvPicPr>
            <a:picLocks noChangeAspect="1"/>
          </p:cNvPicPr>
          <p:nvPr/>
        </p:nvPicPr>
        <p:blipFill>
          <a:blip r:embed="rId3"/>
          <a:stretch>
            <a:fillRect/>
          </a:stretch>
        </p:blipFill>
        <p:spPr>
          <a:xfrm>
            <a:off x="169430" y="4796979"/>
            <a:ext cx="661844" cy="215256"/>
          </a:xfrm>
          <a:prstGeom prst="rect">
            <a:avLst/>
          </a:prstGeom>
        </p:spPr>
      </p:pic>
      <p:pic>
        <p:nvPicPr>
          <p:cNvPr id="16" name="Picture 3" descr="A picture containing text, clipart&#10;&#10;Description automatically generated">
            <a:extLst>
              <a:ext uri="{FF2B5EF4-FFF2-40B4-BE49-F238E27FC236}">
                <a16:creationId xmlns:a16="http://schemas.microsoft.com/office/drawing/2014/main" id="{EA89E5BF-BB55-F475-442D-F270DF158C99}"/>
              </a:ext>
            </a:extLst>
          </p:cNvPr>
          <p:cNvPicPr>
            <a:picLocks noChangeAspect="1"/>
          </p:cNvPicPr>
          <p:nvPr/>
        </p:nvPicPr>
        <p:blipFill>
          <a:blip r:embed="rId4"/>
          <a:stretch>
            <a:fillRect/>
          </a:stretch>
        </p:blipFill>
        <p:spPr>
          <a:xfrm>
            <a:off x="8350445" y="77000"/>
            <a:ext cx="716555" cy="830378"/>
          </a:xfrm>
          <a:prstGeom prst="rect">
            <a:avLst/>
          </a:prstGeom>
        </p:spPr>
      </p:pic>
      <p:sp>
        <p:nvSpPr>
          <p:cNvPr id="17" name="Google Shape;315;p22">
            <a:extLst>
              <a:ext uri="{FF2B5EF4-FFF2-40B4-BE49-F238E27FC236}">
                <a16:creationId xmlns:a16="http://schemas.microsoft.com/office/drawing/2014/main" id="{4E7EBA63-1237-9996-F907-DA0ED509B7F1}"/>
              </a:ext>
            </a:extLst>
          </p:cNvPr>
          <p:cNvSpPr txBox="1"/>
          <p:nvPr/>
        </p:nvSpPr>
        <p:spPr>
          <a:xfrm>
            <a:off x="500850" y="3114758"/>
            <a:ext cx="3896153" cy="7429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b="1" dirty="0">
                <a:solidFill>
                  <a:schemeClr val="tx1"/>
                </a:solidFill>
                <a:latin typeface="Overpass"/>
                <a:cs typeface="Calibri"/>
                <a:sym typeface="Calibri"/>
              </a:rPr>
              <a:t>AIRCRAFT TURBINE BLADES (3DP - Silica)</a:t>
            </a:r>
          </a:p>
          <a:p>
            <a:pPr marR="0" lvl="0" algn="l" rtl="0">
              <a:lnSpc>
                <a:spcPct val="90000"/>
              </a:lnSpc>
              <a:spcBef>
                <a:spcPts val="0"/>
              </a:spcBef>
              <a:spcAft>
                <a:spcPts val="0"/>
              </a:spcAft>
            </a:pPr>
            <a:r>
              <a:rPr lang="en-US" dirty="0">
                <a:solidFill>
                  <a:schemeClr val="tx1"/>
                </a:solidFill>
                <a:latin typeface="Overpass"/>
                <a:cs typeface="Calibri"/>
                <a:sym typeface="Calibri"/>
              </a:rPr>
              <a:t>Producing resins used to 3D print components used in manufacturing aircraft turbine blades. </a:t>
            </a:r>
          </a:p>
          <a:p>
            <a:pPr marR="0" lvl="0" algn="l" rtl="0">
              <a:lnSpc>
                <a:spcPct val="90000"/>
              </a:lnSpc>
              <a:spcBef>
                <a:spcPts val="0"/>
              </a:spcBef>
              <a:spcAft>
                <a:spcPts val="0"/>
              </a:spcAft>
            </a:pPr>
            <a:endParaRPr lang="en-US" dirty="0">
              <a:solidFill>
                <a:schemeClr val="tx1"/>
              </a:solidFill>
              <a:latin typeface="Overpass"/>
              <a:cs typeface="Calibri"/>
              <a:sym typeface="Calibri"/>
            </a:endParaRPr>
          </a:p>
          <a:p>
            <a:pPr>
              <a:lnSpc>
                <a:spcPct val="90000"/>
              </a:lnSpc>
              <a:spcBef>
                <a:spcPts val="1200"/>
              </a:spcBef>
            </a:pPr>
            <a:endParaRPr lang="en-US" sz="1400" dirty="0">
              <a:solidFill>
                <a:schemeClr val="tx1"/>
              </a:solidFill>
              <a:latin typeface="Overpass"/>
              <a:ea typeface="Calibri"/>
              <a:cs typeface="Calibri"/>
              <a:sym typeface="Calibri"/>
            </a:endParaRPr>
          </a:p>
        </p:txBody>
      </p:sp>
      <p:sp>
        <p:nvSpPr>
          <p:cNvPr id="19" name="TextBox 18">
            <a:extLst>
              <a:ext uri="{FF2B5EF4-FFF2-40B4-BE49-F238E27FC236}">
                <a16:creationId xmlns:a16="http://schemas.microsoft.com/office/drawing/2014/main" id="{4E85124F-5A94-0AD8-189B-5BD92F7420BB}"/>
              </a:ext>
            </a:extLst>
          </p:cNvPr>
          <p:cNvSpPr txBox="1"/>
          <p:nvPr/>
        </p:nvSpPr>
        <p:spPr>
          <a:xfrm>
            <a:off x="499067" y="690362"/>
            <a:ext cx="3443985" cy="86793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a:lnSpc>
                <a:spcPct val="90000"/>
              </a:lnSpc>
              <a:defRPr b="1">
                <a:solidFill>
                  <a:srgbClr val="3F3F3F"/>
                </a:solidFill>
                <a:latin typeface="Overpass"/>
                <a:cs typeface="Calibri"/>
              </a:defRPr>
            </a:lvl1pPr>
          </a:lstStyle>
          <a:p>
            <a:r>
              <a:rPr lang="en-US" dirty="0">
                <a:solidFill>
                  <a:schemeClr val="tx1"/>
                </a:solidFill>
                <a:sym typeface="Calibri"/>
              </a:rPr>
              <a:t>AIRCRAFT ENGINE IGNITORS (Silicon Nitride)</a:t>
            </a:r>
          </a:p>
          <a:p>
            <a:r>
              <a:rPr lang="en-US" b="0" dirty="0">
                <a:solidFill>
                  <a:schemeClr val="tx1"/>
                </a:solidFill>
                <a:sym typeface="Calibri"/>
              </a:rPr>
              <a:t>Working with two major companies on commercial jet ignition systems. </a:t>
            </a:r>
          </a:p>
        </p:txBody>
      </p:sp>
      <p:sp>
        <p:nvSpPr>
          <p:cNvPr id="20" name="TextBox 19">
            <a:extLst>
              <a:ext uri="{FF2B5EF4-FFF2-40B4-BE49-F238E27FC236}">
                <a16:creationId xmlns:a16="http://schemas.microsoft.com/office/drawing/2014/main" id="{EBED2B01-81E8-E37B-EE75-D08667819C64}"/>
              </a:ext>
            </a:extLst>
          </p:cNvPr>
          <p:cNvSpPr txBox="1"/>
          <p:nvPr/>
        </p:nvSpPr>
        <p:spPr>
          <a:xfrm>
            <a:off x="498286" y="3729160"/>
            <a:ext cx="3642053" cy="1061829"/>
          </a:xfrm>
          <a:prstGeom prst="rect">
            <a:avLst/>
          </a:prstGeom>
          <a:noFill/>
        </p:spPr>
        <p:txBody>
          <a:bodyPr wrap="square" rtlCol="0">
            <a:spAutoFit/>
          </a:bodyPr>
          <a:lstStyle/>
          <a:p>
            <a:pPr marR="0" lvl="0" algn="l" rtl="0">
              <a:lnSpc>
                <a:spcPct val="90000"/>
              </a:lnSpc>
              <a:spcBef>
                <a:spcPts val="0"/>
              </a:spcBef>
              <a:spcAft>
                <a:spcPts val="0"/>
              </a:spcAft>
            </a:pPr>
            <a:r>
              <a:rPr lang="en-US" b="1" dirty="0">
                <a:solidFill>
                  <a:schemeClr val="tx1"/>
                </a:solidFill>
                <a:latin typeface="Overpass"/>
                <a:cs typeface="Calibri"/>
                <a:sym typeface="Calibri"/>
              </a:rPr>
              <a:t>THERMAL PROTECTION SYSTEMS FOR AIRCRAFT AND SPACE VEHICLES (Processing Services)</a:t>
            </a:r>
          </a:p>
          <a:p>
            <a:pPr marR="0" lvl="0" algn="l" rtl="0">
              <a:lnSpc>
                <a:spcPct val="90000"/>
              </a:lnSpc>
              <a:spcBef>
                <a:spcPts val="0"/>
              </a:spcBef>
              <a:spcAft>
                <a:spcPts val="0"/>
              </a:spcAft>
            </a:pPr>
            <a:r>
              <a:rPr lang="en-US" dirty="0">
                <a:solidFill>
                  <a:schemeClr val="tx1"/>
                </a:solidFill>
                <a:latin typeface="Overpass"/>
                <a:cs typeface="Calibri"/>
                <a:sym typeface="Calibri"/>
              </a:rPr>
              <a:t>Developing opportunities to provide toll processing services for non-oxide ceramics.</a:t>
            </a:r>
          </a:p>
        </p:txBody>
      </p:sp>
      <p:sp>
        <p:nvSpPr>
          <p:cNvPr id="21" name="TextBox 20">
            <a:extLst>
              <a:ext uri="{FF2B5EF4-FFF2-40B4-BE49-F238E27FC236}">
                <a16:creationId xmlns:a16="http://schemas.microsoft.com/office/drawing/2014/main" id="{DF3A191D-06F0-D410-2494-277E3BAF0F66}"/>
              </a:ext>
            </a:extLst>
          </p:cNvPr>
          <p:cNvSpPr txBox="1"/>
          <p:nvPr/>
        </p:nvSpPr>
        <p:spPr>
          <a:xfrm>
            <a:off x="507994" y="2500135"/>
            <a:ext cx="3715352" cy="674031"/>
          </a:xfrm>
          <a:prstGeom prst="rect">
            <a:avLst/>
          </a:prstGeom>
          <a:noFill/>
        </p:spPr>
        <p:txBody>
          <a:bodyPr wrap="square" rtlCol="0">
            <a:spAutoFit/>
          </a:bodyPr>
          <a:lstStyle>
            <a:defPPr marR="0" lvl="0" algn="l" rtl="0">
              <a:lnSpc>
                <a:spcPct val="100000"/>
              </a:lnSpc>
              <a:spcBef>
                <a:spcPts val="0"/>
              </a:spcBef>
              <a:spcAft>
                <a:spcPts val="0"/>
              </a:spcAft>
            </a:defPPr>
            <a:lvl1pPr>
              <a:lnSpc>
                <a:spcPct val="90000"/>
              </a:lnSpc>
              <a:defRPr b="1">
                <a:solidFill>
                  <a:srgbClr val="3F3F3F"/>
                </a:solidFill>
                <a:latin typeface="Overpass"/>
                <a:cs typeface="Calibri"/>
              </a:defRPr>
            </a:lvl1pPr>
          </a:lstStyle>
          <a:p>
            <a:r>
              <a:rPr lang="en-US" dirty="0">
                <a:solidFill>
                  <a:schemeClr val="tx1"/>
                </a:solidFill>
                <a:sym typeface="Calibri"/>
              </a:rPr>
              <a:t>ARMOR (Boron Carbide)</a:t>
            </a:r>
          </a:p>
          <a:p>
            <a:r>
              <a:rPr lang="en-US" b="0" dirty="0">
                <a:solidFill>
                  <a:schemeClr val="tx1"/>
                </a:solidFill>
                <a:sym typeface="Calibri"/>
              </a:rPr>
              <a:t>The SLC ARMOR  plant has strong interest from potential customers. </a:t>
            </a:r>
          </a:p>
        </p:txBody>
      </p:sp>
      <p:sp>
        <p:nvSpPr>
          <p:cNvPr id="22" name="Google Shape;81;p4">
            <a:extLst>
              <a:ext uri="{FF2B5EF4-FFF2-40B4-BE49-F238E27FC236}">
                <a16:creationId xmlns:a16="http://schemas.microsoft.com/office/drawing/2014/main" id="{8B330638-A563-F933-EB02-80C3EF8222E3}"/>
              </a:ext>
            </a:extLst>
          </p:cNvPr>
          <p:cNvSpPr txBox="1">
            <a:spLocks noGrp="1"/>
          </p:cNvSpPr>
          <p:nvPr>
            <p:ph type="title"/>
          </p:nvPr>
        </p:nvSpPr>
        <p:spPr>
          <a:xfrm>
            <a:off x="0" y="196693"/>
            <a:ext cx="8676903" cy="551587"/>
          </a:xfrm>
          <a:prstGeom prst="rect">
            <a:avLst/>
          </a:prstGeom>
          <a:noFill/>
          <a:ln>
            <a:noFill/>
          </a:ln>
        </p:spPr>
        <p:txBody>
          <a:bodyPr spcFirstLastPara="1" wrap="square" lIns="91425" tIns="45700" rIns="91425" bIns="45700" anchor="b" anchorCtr="0">
            <a:noAutofit/>
          </a:bodyPr>
          <a:lstStyle/>
          <a:p>
            <a:pPr marL="457200"/>
            <a:r>
              <a:rPr lang="en-US" b="0" dirty="0">
                <a:solidFill>
                  <a:srgbClr val="C9BF2B"/>
                </a:solidFill>
              </a:rPr>
              <a:t>AEROSPACE AND DEFENSE</a:t>
            </a:r>
            <a:endParaRPr b="0" dirty="0">
              <a:solidFill>
                <a:srgbClr val="C9BF2B"/>
              </a:solidFill>
            </a:endParaRPr>
          </a:p>
        </p:txBody>
      </p:sp>
      <p:sp>
        <p:nvSpPr>
          <p:cNvPr id="23" name="TextBox 22">
            <a:extLst>
              <a:ext uri="{FF2B5EF4-FFF2-40B4-BE49-F238E27FC236}">
                <a16:creationId xmlns:a16="http://schemas.microsoft.com/office/drawing/2014/main" id="{1CFCB9F2-6FCC-30FA-CD72-CBFD9381E6E3}"/>
              </a:ext>
            </a:extLst>
          </p:cNvPr>
          <p:cNvSpPr txBox="1"/>
          <p:nvPr/>
        </p:nvSpPr>
        <p:spPr>
          <a:xfrm>
            <a:off x="507899" y="1513670"/>
            <a:ext cx="3560398" cy="867930"/>
          </a:xfrm>
          <a:prstGeom prst="rect">
            <a:avLst/>
          </a:prstGeom>
          <a:noFill/>
        </p:spPr>
        <p:txBody>
          <a:bodyPr wrap="square" rtlCol="0">
            <a:spAutoFit/>
          </a:bodyPr>
          <a:lstStyle/>
          <a:p>
            <a:pPr marR="0" lvl="0" algn="l" rtl="0">
              <a:lnSpc>
                <a:spcPct val="90000"/>
              </a:lnSpc>
              <a:spcBef>
                <a:spcPts val="0"/>
              </a:spcBef>
              <a:spcAft>
                <a:spcPts val="0"/>
              </a:spcAft>
            </a:pPr>
            <a:r>
              <a:rPr lang="en-US" b="1" dirty="0">
                <a:solidFill>
                  <a:schemeClr val="tx1"/>
                </a:solidFill>
                <a:latin typeface="Overpass"/>
                <a:cs typeface="Calibri"/>
                <a:sym typeface="Calibri"/>
              </a:rPr>
              <a:t>MULTI-YEAR CONTRACT WITH THE DEFENSE ADVANCED RESEARCH PROJECTS AGENCY (Ceramic Matrix Composites)</a:t>
            </a:r>
          </a:p>
          <a:p>
            <a:pPr marR="0" lvl="0" algn="l" rtl="0">
              <a:lnSpc>
                <a:spcPct val="90000"/>
              </a:lnSpc>
              <a:spcBef>
                <a:spcPts val="0"/>
              </a:spcBef>
              <a:spcAft>
                <a:spcPts val="0"/>
              </a:spcAft>
            </a:pPr>
            <a:r>
              <a:rPr lang="en-US" dirty="0">
                <a:solidFill>
                  <a:schemeClr val="tx1"/>
                </a:solidFill>
                <a:latin typeface="Overpass"/>
                <a:cs typeface="Calibri"/>
                <a:sym typeface="Calibri"/>
              </a:rPr>
              <a:t>Combustor for high heat applications. </a:t>
            </a:r>
          </a:p>
        </p:txBody>
      </p:sp>
      <p:sp>
        <p:nvSpPr>
          <p:cNvPr id="24" name="Google Shape;81;p4">
            <a:extLst>
              <a:ext uri="{FF2B5EF4-FFF2-40B4-BE49-F238E27FC236}">
                <a16:creationId xmlns:a16="http://schemas.microsoft.com/office/drawing/2014/main" id="{21386785-B89A-0C09-10A9-B670AD859112}"/>
              </a:ext>
            </a:extLst>
          </p:cNvPr>
          <p:cNvSpPr txBox="1">
            <a:spLocks/>
          </p:cNvSpPr>
          <p:nvPr/>
        </p:nvSpPr>
        <p:spPr>
          <a:xfrm>
            <a:off x="4498521" y="253843"/>
            <a:ext cx="2775857" cy="5515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800" b="1" i="0" u="none" strike="noStrike" cap="none">
                <a:solidFill>
                  <a:srgbClr val="BEB51B"/>
                </a:solidFill>
                <a:latin typeface="Overpass"/>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100" b="1" i="0" u="none" strike="noStrike" cap="none">
                <a:solidFill>
                  <a:schemeClr val="lt1"/>
                </a:solidFill>
                <a:latin typeface="Lucida Sans"/>
                <a:ea typeface="Lucida Sans"/>
                <a:cs typeface="Lucida Sans"/>
                <a:sym typeface="Lucida Sans"/>
              </a:defRPr>
            </a:lvl2pPr>
            <a:lvl3pPr marR="0" lvl="2" algn="ctr" rtl="0">
              <a:lnSpc>
                <a:spcPct val="100000"/>
              </a:lnSpc>
              <a:spcBef>
                <a:spcPts val="0"/>
              </a:spcBef>
              <a:spcAft>
                <a:spcPts val="0"/>
              </a:spcAft>
              <a:buClr>
                <a:srgbClr val="000000"/>
              </a:buClr>
              <a:buSzPts val="1400"/>
              <a:buFont typeface="Arial"/>
              <a:buNone/>
              <a:defRPr sz="4100" b="1" i="0" u="none" strike="noStrike" cap="none">
                <a:solidFill>
                  <a:schemeClr val="lt1"/>
                </a:solidFill>
                <a:latin typeface="Lucida Sans"/>
                <a:ea typeface="Lucida Sans"/>
                <a:cs typeface="Lucida Sans"/>
                <a:sym typeface="Lucida Sans"/>
              </a:defRPr>
            </a:lvl3pPr>
            <a:lvl4pPr marR="0" lvl="3" algn="ctr" rtl="0">
              <a:lnSpc>
                <a:spcPct val="100000"/>
              </a:lnSpc>
              <a:spcBef>
                <a:spcPts val="0"/>
              </a:spcBef>
              <a:spcAft>
                <a:spcPts val="0"/>
              </a:spcAft>
              <a:buClr>
                <a:srgbClr val="000000"/>
              </a:buClr>
              <a:buSzPts val="1400"/>
              <a:buFont typeface="Arial"/>
              <a:buNone/>
              <a:defRPr sz="4100" b="1" i="0" u="none" strike="noStrike" cap="none">
                <a:solidFill>
                  <a:schemeClr val="lt1"/>
                </a:solidFill>
                <a:latin typeface="Lucida Sans"/>
                <a:ea typeface="Lucida Sans"/>
                <a:cs typeface="Lucida Sans"/>
                <a:sym typeface="Lucida Sans"/>
              </a:defRPr>
            </a:lvl4pPr>
            <a:lvl5pPr marR="0" lvl="4" algn="ctr" rtl="0">
              <a:lnSpc>
                <a:spcPct val="100000"/>
              </a:lnSpc>
              <a:spcBef>
                <a:spcPts val="0"/>
              </a:spcBef>
              <a:spcAft>
                <a:spcPts val="0"/>
              </a:spcAft>
              <a:buClr>
                <a:srgbClr val="000000"/>
              </a:buClr>
              <a:buSzPts val="1400"/>
              <a:buFont typeface="Arial"/>
              <a:buNone/>
              <a:defRPr sz="4100" b="1" i="0" u="none" strike="noStrike" cap="none">
                <a:solidFill>
                  <a:schemeClr val="lt1"/>
                </a:solidFill>
                <a:latin typeface="Lucida Sans"/>
                <a:ea typeface="Lucida Sans"/>
                <a:cs typeface="Lucida Sans"/>
                <a:sym typeface="Lucida Sans"/>
              </a:defRPr>
            </a:lvl5pPr>
            <a:lvl6pPr marR="0" lvl="5" algn="ctr" rtl="0">
              <a:lnSpc>
                <a:spcPct val="100000"/>
              </a:lnSpc>
              <a:spcBef>
                <a:spcPts val="0"/>
              </a:spcBef>
              <a:spcAft>
                <a:spcPts val="0"/>
              </a:spcAft>
              <a:buClr>
                <a:srgbClr val="000000"/>
              </a:buClr>
              <a:buSzPts val="1400"/>
              <a:buFont typeface="Arial"/>
              <a:buNone/>
              <a:defRPr sz="4100" b="1" i="0" u="none" strike="noStrike" cap="none">
                <a:solidFill>
                  <a:schemeClr val="lt1"/>
                </a:solidFill>
                <a:latin typeface="Lucida Sans"/>
                <a:ea typeface="Lucida Sans"/>
                <a:cs typeface="Lucida Sans"/>
                <a:sym typeface="Lucida Sans"/>
              </a:defRPr>
            </a:lvl6pPr>
            <a:lvl7pPr marR="0" lvl="6" algn="ctr" rtl="0">
              <a:lnSpc>
                <a:spcPct val="100000"/>
              </a:lnSpc>
              <a:spcBef>
                <a:spcPts val="0"/>
              </a:spcBef>
              <a:spcAft>
                <a:spcPts val="0"/>
              </a:spcAft>
              <a:buClr>
                <a:srgbClr val="000000"/>
              </a:buClr>
              <a:buSzPts val="1400"/>
              <a:buFont typeface="Arial"/>
              <a:buNone/>
              <a:defRPr sz="4100" b="1" i="0" u="none" strike="noStrike" cap="none">
                <a:solidFill>
                  <a:schemeClr val="lt1"/>
                </a:solidFill>
                <a:latin typeface="Lucida Sans"/>
                <a:ea typeface="Lucida Sans"/>
                <a:cs typeface="Lucida Sans"/>
                <a:sym typeface="Lucida Sans"/>
              </a:defRPr>
            </a:lvl7pPr>
            <a:lvl8pPr marR="0" lvl="7" algn="ctr" rtl="0">
              <a:lnSpc>
                <a:spcPct val="100000"/>
              </a:lnSpc>
              <a:spcBef>
                <a:spcPts val="0"/>
              </a:spcBef>
              <a:spcAft>
                <a:spcPts val="0"/>
              </a:spcAft>
              <a:buClr>
                <a:srgbClr val="000000"/>
              </a:buClr>
              <a:buSzPts val="1400"/>
              <a:buFont typeface="Arial"/>
              <a:buNone/>
              <a:defRPr sz="4100" b="1" i="0" u="none" strike="noStrike" cap="none">
                <a:solidFill>
                  <a:schemeClr val="lt1"/>
                </a:solidFill>
                <a:latin typeface="Lucida Sans"/>
                <a:ea typeface="Lucida Sans"/>
                <a:cs typeface="Lucida Sans"/>
                <a:sym typeface="Lucida Sans"/>
              </a:defRPr>
            </a:lvl8pPr>
            <a:lvl9pPr marR="0" lvl="8" algn="ctr" rtl="0">
              <a:lnSpc>
                <a:spcPct val="100000"/>
              </a:lnSpc>
              <a:spcBef>
                <a:spcPts val="0"/>
              </a:spcBef>
              <a:spcAft>
                <a:spcPts val="0"/>
              </a:spcAft>
              <a:buClr>
                <a:srgbClr val="000000"/>
              </a:buClr>
              <a:buSzPts val="1400"/>
              <a:buFont typeface="Arial"/>
              <a:buNone/>
              <a:defRPr sz="4100" b="1" i="0" u="none" strike="noStrike" cap="none">
                <a:solidFill>
                  <a:schemeClr val="lt1"/>
                </a:solidFill>
                <a:latin typeface="Lucida Sans"/>
                <a:ea typeface="Lucida Sans"/>
                <a:cs typeface="Lucida Sans"/>
                <a:sym typeface="Lucida Sans"/>
              </a:defRPr>
            </a:lvl9pPr>
          </a:lstStyle>
          <a:p>
            <a:pPr marL="457200"/>
            <a:r>
              <a:rPr lang="en-US" b="0" dirty="0">
                <a:solidFill>
                  <a:srgbClr val="C9BF2B"/>
                </a:solidFill>
              </a:rPr>
              <a:t>ENERGY</a:t>
            </a:r>
            <a:r>
              <a:rPr lang="en-US" b="0" dirty="0">
                <a:solidFill>
                  <a:schemeClr val="tx1"/>
                </a:solidFill>
              </a:rPr>
              <a:t> </a:t>
            </a:r>
          </a:p>
        </p:txBody>
      </p:sp>
      <p:sp>
        <p:nvSpPr>
          <p:cNvPr id="25" name="TextBox 24">
            <a:extLst>
              <a:ext uri="{FF2B5EF4-FFF2-40B4-BE49-F238E27FC236}">
                <a16:creationId xmlns:a16="http://schemas.microsoft.com/office/drawing/2014/main" id="{2C7C1344-856B-6582-1687-3FD7D9A93A94}"/>
              </a:ext>
            </a:extLst>
          </p:cNvPr>
          <p:cNvSpPr txBox="1"/>
          <p:nvPr/>
        </p:nvSpPr>
        <p:spPr>
          <a:xfrm>
            <a:off x="4042989" y="783650"/>
            <a:ext cx="4184073" cy="1255728"/>
          </a:xfrm>
          <a:prstGeom prst="rect">
            <a:avLst/>
          </a:prstGeom>
          <a:noFill/>
        </p:spPr>
        <p:txBody>
          <a:bodyPr wrap="square" rtlCol="0">
            <a:spAutoFit/>
          </a:bodyPr>
          <a:lstStyle/>
          <a:p>
            <a:pPr marL="914400" marR="0" lvl="0" algn="l" rtl="0">
              <a:lnSpc>
                <a:spcPct val="90000"/>
              </a:lnSpc>
              <a:spcBef>
                <a:spcPts val="0"/>
              </a:spcBef>
              <a:spcAft>
                <a:spcPts val="0"/>
              </a:spcAft>
            </a:pPr>
            <a:r>
              <a:rPr lang="en-US" b="1" dirty="0">
                <a:solidFill>
                  <a:schemeClr val="tx1"/>
                </a:solidFill>
                <a:latin typeface="Overpass"/>
                <a:cs typeface="Calibri"/>
                <a:sym typeface="Calibri"/>
              </a:rPr>
              <a:t>MULTI-YEAR CONTRACT WITH THE DEPARTMENT OF ENERGY (3DP - Technical Solutions )</a:t>
            </a:r>
          </a:p>
          <a:p>
            <a:pPr marL="914400" marR="0" lvl="0" algn="l" rtl="0">
              <a:lnSpc>
                <a:spcPct val="90000"/>
              </a:lnSpc>
              <a:spcBef>
                <a:spcPts val="0"/>
              </a:spcBef>
              <a:spcAft>
                <a:spcPts val="0"/>
              </a:spcAft>
            </a:pPr>
            <a:r>
              <a:rPr lang="en-US" dirty="0">
                <a:solidFill>
                  <a:schemeClr val="tx1"/>
                </a:solidFill>
                <a:latin typeface="Overpass"/>
                <a:cs typeface="Calibri"/>
                <a:sym typeface="Calibri"/>
              </a:rPr>
              <a:t>High efficiency heat exchangers developed for high performance military and commercial equipment.</a:t>
            </a:r>
            <a:endParaRPr lang="en-US" dirty="0">
              <a:solidFill>
                <a:schemeClr val="tx1"/>
              </a:solidFill>
              <a:latin typeface="Overpass"/>
              <a:ea typeface="Calibri"/>
              <a:cs typeface="Calibri"/>
              <a:sym typeface="Calibri"/>
            </a:endParaRPr>
          </a:p>
        </p:txBody>
      </p:sp>
      <p:sp>
        <p:nvSpPr>
          <p:cNvPr id="26" name="TextBox 25">
            <a:extLst>
              <a:ext uri="{FF2B5EF4-FFF2-40B4-BE49-F238E27FC236}">
                <a16:creationId xmlns:a16="http://schemas.microsoft.com/office/drawing/2014/main" id="{2E86CC50-CC40-71C8-2755-4F8B75029934}"/>
              </a:ext>
            </a:extLst>
          </p:cNvPr>
          <p:cNvSpPr txBox="1"/>
          <p:nvPr/>
        </p:nvSpPr>
        <p:spPr>
          <a:xfrm>
            <a:off x="4023574" y="2088210"/>
            <a:ext cx="4498398" cy="1255728"/>
          </a:xfrm>
          <a:prstGeom prst="rect">
            <a:avLst/>
          </a:prstGeom>
          <a:noFill/>
        </p:spPr>
        <p:txBody>
          <a:bodyPr wrap="square" lIns="91440" tIns="45720" rIns="91440" bIns="45720" rtlCol="0" anchor="t">
            <a:spAutoFit/>
          </a:bodyPr>
          <a:lstStyle/>
          <a:p>
            <a:pPr marL="914400">
              <a:lnSpc>
                <a:spcPct val="90000"/>
              </a:lnSpc>
            </a:pPr>
            <a:r>
              <a:rPr lang="en-US" b="1" dirty="0">
                <a:solidFill>
                  <a:schemeClr val="tx1"/>
                </a:solidFill>
                <a:latin typeface="Overpass"/>
                <a:cs typeface="Calibri"/>
                <a:sym typeface="Calibri"/>
              </a:rPr>
              <a:t>CMCs FOR NEXT-GENERATION SYSTEMS (Ceramic Matrix Composites)     </a:t>
            </a:r>
            <a:endParaRPr lang="en-US" dirty="0">
              <a:solidFill>
                <a:schemeClr val="tx1"/>
              </a:solidFill>
              <a:sym typeface="Calibri"/>
            </a:endParaRPr>
          </a:p>
          <a:p>
            <a:pPr marL="914400">
              <a:lnSpc>
                <a:spcPct val="90000"/>
              </a:lnSpc>
            </a:pPr>
            <a:r>
              <a:rPr lang="en-US" dirty="0">
                <a:solidFill>
                  <a:schemeClr val="tx1"/>
                </a:solidFill>
                <a:latin typeface="Overpass"/>
                <a:cs typeface="Calibri"/>
                <a:sym typeface="Calibri"/>
              </a:rPr>
              <a:t>Accident tolerant fuel containment systems for nuclear reactors.</a:t>
            </a:r>
            <a:endParaRPr lang="en-US">
              <a:solidFill>
                <a:schemeClr val="tx1"/>
              </a:solidFill>
              <a:latin typeface="Overpass"/>
              <a:cs typeface="Calibri"/>
            </a:endParaRPr>
          </a:p>
          <a:p>
            <a:pPr marL="914400" marR="0" lvl="0" algn="l" rtl="0">
              <a:lnSpc>
                <a:spcPct val="90000"/>
              </a:lnSpc>
              <a:spcBef>
                <a:spcPts val="0"/>
              </a:spcBef>
              <a:spcAft>
                <a:spcPts val="0"/>
              </a:spcAft>
            </a:pPr>
            <a:r>
              <a:rPr lang="en-US" dirty="0">
                <a:solidFill>
                  <a:schemeClr val="tx1"/>
                </a:solidFill>
                <a:latin typeface="Overpass"/>
                <a:cs typeface="Calibri"/>
                <a:sym typeface="Calibri"/>
              </a:rPr>
              <a:t>Receiver tubes for concentrated solar-thermal power systems.</a:t>
            </a:r>
          </a:p>
        </p:txBody>
      </p:sp>
      <p:pic>
        <p:nvPicPr>
          <p:cNvPr id="27" name="Picture 4" descr="Icon&#10;&#10;Description automatically generated">
            <a:extLst>
              <a:ext uri="{FF2B5EF4-FFF2-40B4-BE49-F238E27FC236}">
                <a16:creationId xmlns:a16="http://schemas.microsoft.com/office/drawing/2014/main" id="{E5E0CA8B-E9E7-E963-A8B4-3EFAFB6F11CB}"/>
              </a:ext>
            </a:extLst>
          </p:cNvPr>
          <p:cNvPicPr>
            <a:picLocks noChangeAspect="1"/>
          </p:cNvPicPr>
          <p:nvPr/>
        </p:nvPicPr>
        <p:blipFill>
          <a:blip r:embed="rId5"/>
          <a:stretch>
            <a:fillRect/>
          </a:stretch>
        </p:blipFill>
        <p:spPr>
          <a:xfrm>
            <a:off x="8333854" y="1074938"/>
            <a:ext cx="749736" cy="869544"/>
          </a:xfrm>
          <a:prstGeom prst="rect">
            <a:avLst/>
          </a:prstGeom>
        </p:spPr>
      </p:pic>
    </p:spTree>
    <p:extLst>
      <p:ext uri="{BB962C8B-B14F-4D97-AF65-F5344CB8AC3E}">
        <p14:creationId xmlns:p14="http://schemas.microsoft.com/office/powerpoint/2010/main" val="297663064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Shape 314"/>
        <p:cNvGrpSpPr/>
        <p:nvPr/>
      </p:nvGrpSpPr>
      <p:grpSpPr>
        <a:xfrm>
          <a:off x="0" y="0"/>
          <a:ext cx="0" cy="0"/>
          <a:chOff x="0" y="0"/>
          <a:chExt cx="0" cy="0"/>
        </a:xfrm>
      </p:grpSpPr>
      <p:pic>
        <p:nvPicPr>
          <p:cNvPr id="9" name="Picture 8" descr="A picture containing text, sign, clipart&#10;&#10;Description automatically generated">
            <a:extLst>
              <a:ext uri="{FF2B5EF4-FFF2-40B4-BE49-F238E27FC236}">
                <a16:creationId xmlns:a16="http://schemas.microsoft.com/office/drawing/2014/main" id="{0F063726-07C1-A123-8486-1636A8FDD1D3}"/>
              </a:ext>
            </a:extLst>
          </p:cNvPr>
          <p:cNvPicPr>
            <a:picLocks noChangeAspect="1"/>
          </p:cNvPicPr>
          <p:nvPr/>
        </p:nvPicPr>
        <p:blipFill>
          <a:blip r:embed="rId3"/>
          <a:stretch>
            <a:fillRect/>
          </a:stretch>
        </p:blipFill>
        <p:spPr>
          <a:xfrm>
            <a:off x="169430" y="4796979"/>
            <a:ext cx="661844" cy="215256"/>
          </a:xfrm>
          <a:prstGeom prst="rect">
            <a:avLst/>
          </a:prstGeom>
        </p:spPr>
      </p:pic>
      <p:pic>
        <p:nvPicPr>
          <p:cNvPr id="12" name="Picture 19" descr="Icon&#10;&#10;Description automatically generated">
            <a:extLst>
              <a:ext uri="{FF2B5EF4-FFF2-40B4-BE49-F238E27FC236}">
                <a16:creationId xmlns:a16="http://schemas.microsoft.com/office/drawing/2014/main" id="{DB621189-131A-9F36-BE50-C620BA0E3E8E}"/>
              </a:ext>
            </a:extLst>
          </p:cNvPr>
          <p:cNvPicPr>
            <a:picLocks noChangeAspect="1"/>
          </p:cNvPicPr>
          <p:nvPr/>
        </p:nvPicPr>
        <p:blipFill>
          <a:blip r:embed="rId4"/>
          <a:stretch>
            <a:fillRect/>
          </a:stretch>
        </p:blipFill>
        <p:spPr>
          <a:xfrm>
            <a:off x="8355737" y="73888"/>
            <a:ext cx="714375" cy="828675"/>
          </a:xfrm>
          <a:prstGeom prst="rect">
            <a:avLst/>
          </a:prstGeom>
        </p:spPr>
      </p:pic>
      <p:sp>
        <p:nvSpPr>
          <p:cNvPr id="15" name="TextBox 14">
            <a:extLst>
              <a:ext uri="{FF2B5EF4-FFF2-40B4-BE49-F238E27FC236}">
                <a16:creationId xmlns:a16="http://schemas.microsoft.com/office/drawing/2014/main" id="{749DDAB2-6DB0-43DB-1239-60C7CA7837C2}"/>
              </a:ext>
            </a:extLst>
          </p:cNvPr>
          <p:cNvSpPr txBox="1"/>
          <p:nvPr/>
        </p:nvSpPr>
        <p:spPr>
          <a:xfrm>
            <a:off x="-334907" y="1559525"/>
            <a:ext cx="4109987" cy="867930"/>
          </a:xfrm>
          <a:prstGeom prst="rect">
            <a:avLst/>
          </a:prstGeom>
          <a:noFill/>
        </p:spPr>
        <p:txBody>
          <a:bodyPr wrap="square" rtlCol="0">
            <a:spAutoFit/>
          </a:bodyPr>
          <a:lstStyle/>
          <a:p>
            <a:pPr marL="914400" marR="0" lvl="0" algn="l" rtl="0">
              <a:lnSpc>
                <a:spcPct val="90000"/>
              </a:lnSpc>
              <a:spcBef>
                <a:spcPts val="0"/>
              </a:spcBef>
              <a:spcAft>
                <a:spcPts val="0"/>
              </a:spcAft>
            </a:pPr>
            <a:r>
              <a:rPr lang="en-US" b="1" dirty="0">
                <a:solidFill>
                  <a:schemeClr val="tx1"/>
                </a:solidFill>
                <a:latin typeface="Overpass"/>
                <a:cs typeface="Calibri"/>
                <a:sym typeface="Calibri"/>
              </a:rPr>
              <a:t>NIH GRANTS (3DP/Technical Solutions)</a:t>
            </a:r>
          </a:p>
          <a:p>
            <a:pPr marL="914400" marR="0" lvl="0" algn="l" rtl="0">
              <a:lnSpc>
                <a:spcPct val="90000"/>
              </a:lnSpc>
              <a:spcBef>
                <a:spcPts val="0"/>
              </a:spcBef>
              <a:spcAft>
                <a:spcPts val="0"/>
              </a:spcAft>
            </a:pPr>
            <a:r>
              <a:rPr lang="en-US" dirty="0">
                <a:solidFill>
                  <a:schemeClr val="tx1"/>
                </a:solidFill>
                <a:latin typeface="Overpass"/>
                <a:cs typeface="Calibri"/>
                <a:sym typeface="Calibri"/>
              </a:rPr>
              <a:t>Silicon nitride / polymer composites for use in spine, craniomaxillofacial, and trauma plates. </a:t>
            </a:r>
          </a:p>
        </p:txBody>
      </p:sp>
      <p:sp>
        <p:nvSpPr>
          <p:cNvPr id="16" name="TextBox 15">
            <a:extLst>
              <a:ext uri="{FF2B5EF4-FFF2-40B4-BE49-F238E27FC236}">
                <a16:creationId xmlns:a16="http://schemas.microsoft.com/office/drawing/2014/main" id="{7B2C786F-CBC5-2A79-2A92-7BDF3666A13B}"/>
              </a:ext>
            </a:extLst>
          </p:cNvPr>
          <p:cNvSpPr txBox="1"/>
          <p:nvPr/>
        </p:nvSpPr>
        <p:spPr>
          <a:xfrm>
            <a:off x="4574282" y="754661"/>
            <a:ext cx="3321108" cy="1449628"/>
          </a:xfrm>
          <a:prstGeom prst="rect">
            <a:avLst/>
          </a:prstGeom>
          <a:noFill/>
        </p:spPr>
        <p:txBody>
          <a:bodyPr wrap="square" lIns="91440" tIns="45720" rIns="91440" bIns="45720" rtlCol="0" anchor="t">
            <a:spAutoFit/>
          </a:bodyPr>
          <a:lstStyle/>
          <a:p>
            <a:pPr marR="0" lvl="0" algn="l" rtl="0">
              <a:lnSpc>
                <a:spcPct val="90000"/>
              </a:lnSpc>
              <a:spcBef>
                <a:spcPts val="0"/>
              </a:spcBef>
              <a:spcAft>
                <a:spcPts val="0"/>
              </a:spcAft>
            </a:pPr>
            <a:r>
              <a:rPr lang="en-US" b="1" dirty="0">
                <a:solidFill>
                  <a:schemeClr val="tx1"/>
                </a:solidFill>
                <a:latin typeface="Overpass"/>
                <a:cs typeface="Calibri"/>
                <a:sym typeface="Calibri"/>
              </a:rPr>
              <a:t>3D PRINTED COMPONENTS (3DP - Alumina/Zirconia)</a:t>
            </a:r>
          </a:p>
          <a:p>
            <a:pPr>
              <a:lnSpc>
                <a:spcPct val="90000"/>
              </a:lnSpc>
            </a:pPr>
            <a:r>
              <a:rPr lang="en-US" dirty="0">
                <a:solidFill>
                  <a:schemeClr val="tx1"/>
                </a:solidFill>
                <a:latin typeface="Overpass"/>
                <a:cs typeface="Calibri"/>
                <a:sym typeface="Calibri"/>
              </a:rPr>
              <a:t>Leveraging SINTX sales team has brought in new opportunities for producing ablation tips, surgical robot components, and other small ceramic medical components. </a:t>
            </a:r>
            <a:endParaRPr lang="en-US" dirty="0">
              <a:solidFill>
                <a:schemeClr val="tx1"/>
              </a:solidFill>
              <a:latin typeface="Overpass"/>
              <a:cs typeface="Calibri"/>
            </a:endParaRPr>
          </a:p>
        </p:txBody>
      </p:sp>
      <p:sp>
        <p:nvSpPr>
          <p:cNvPr id="17" name="TextBox 16">
            <a:extLst>
              <a:ext uri="{FF2B5EF4-FFF2-40B4-BE49-F238E27FC236}">
                <a16:creationId xmlns:a16="http://schemas.microsoft.com/office/drawing/2014/main" id="{FB778CD6-2068-2746-21AC-4D0835302505}"/>
              </a:ext>
            </a:extLst>
          </p:cNvPr>
          <p:cNvSpPr txBox="1"/>
          <p:nvPr/>
        </p:nvSpPr>
        <p:spPr>
          <a:xfrm>
            <a:off x="-344890" y="753171"/>
            <a:ext cx="4109987" cy="1061829"/>
          </a:xfrm>
          <a:prstGeom prst="rect">
            <a:avLst/>
          </a:prstGeom>
          <a:noFill/>
        </p:spPr>
        <p:txBody>
          <a:bodyPr wrap="square" rtlCol="0">
            <a:spAutoFit/>
          </a:bodyPr>
          <a:lstStyle/>
          <a:p>
            <a:pPr marL="914400" marR="0" lvl="0" algn="l" rtl="0">
              <a:lnSpc>
                <a:spcPct val="90000"/>
              </a:lnSpc>
              <a:spcBef>
                <a:spcPts val="0"/>
              </a:spcBef>
              <a:spcAft>
                <a:spcPts val="0"/>
              </a:spcAft>
            </a:pPr>
            <a:r>
              <a:rPr lang="en-US" b="1" dirty="0">
                <a:solidFill>
                  <a:schemeClr val="tx1"/>
                </a:solidFill>
                <a:latin typeface="Overpass"/>
                <a:cs typeface="Calibri"/>
                <a:sym typeface="Calibri"/>
              </a:rPr>
              <a:t>NEW SOLID SILICON NITRIDE SPINAL IMPLANTS (Silicon Nitride)</a:t>
            </a:r>
          </a:p>
          <a:p>
            <a:pPr marL="914400" marR="0" lvl="0" algn="l" rtl="0">
              <a:lnSpc>
                <a:spcPct val="90000"/>
              </a:lnSpc>
              <a:spcBef>
                <a:spcPts val="0"/>
              </a:spcBef>
              <a:spcAft>
                <a:spcPts val="0"/>
              </a:spcAft>
            </a:pPr>
            <a:r>
              <a:rPr lang="en-US" dirty="0">
                <a:solidFill>
                  <a:schemeClr val="tx1"/>
                </a:solidFill>
                <a:latin typeface="Overpass"/>
                <a:cs typeface="Calibri"/>
                <a:sym typeface="Calibri"/>
              </a:rPr>
              <a:t>Producing implant banks for CTL’s newly launched “Nitro” product line.</a:t>
            </a:r>
          </a:p>
          <a:p>
            <a:pPr marL="914400" marR="0" lvl="0" algn="l" rtl="0">
              <a:lnSpc>
                <a:spcPct val="90000"/>
              </a:lnSpc>
              <a:spcBef>
                <a:spcPts val="0"/>
              </a:spcBef>
              <a:spcAft>
                <a:spcPts val="0"/>
              </a:spcAft>
            </a:pPr>
            <a:endParaRPr lang="en-US" dirty="0">
              <a:solidFill>
                <a:schemeClr val="tx1"/>
              </a:solidFill>
              <a:latin typeface="Overpass"/>
              <a:cs typeface="Calibri"/>
              <a:sym typeface="Calibri"/>
            </a:endParaRPr>
          </a:p>
        </p:txBody>
      </p:sp>
      <p:sp>
        <p:nvSpPr>
          <p:cNvPr id="19" name="TextBox 18">
            <a:extLst>
              <a:ext uri="{FF2B5EF4-FFF2-40B4-BE49-F238E27FC236}">
                <a16:creationId xmlns:a16="http://schemas.microsoft.com/office/drawing/2014/main" id="{EEE3BABB-A9B3-2A36-07BB-26A299128BAF}"/>
              </a:ext>
            </a:extLst>
          </p:cNvPr>
          <p:cNvSpPr txBox="1"/>
          <p:nvPr/>
        </p:nvSpPr>
        <p:spPr>
          <a:xfrm>
            <a:off x="-333279" y="2574736"/>
            <a:ext cx="4101994" cy="674031"/>
          </a:xfrm>
          <a:prstGeom prst="rect">
            <a:avLst/>
          </a:prstGeom>
          <a:noFill/>
        </p:spPr>
        <p:txBody>
          <a:bodyPr wrap="square" rtlCol="0">
            <a:spAutoFit/>
          </a:bodyPr>
          <a:lstStyle/>
          <a:p>
            <a:pPr marL="914400" marR="0" lvl="0" algn="l" rtl="0">
              <a:lnSpc>
                <a:spcPct val="90000"/>
              </a:lnSpc>
              <a:spcBef>
                <a:spcPts val="0"/>
              </a:spcBef>
              <a:spcAft>
                <a:spcPts val="0"/>
              </a:spcAft>
            </a:pPr>
            <a:r>
              <a:rPr lang="en-US" b="1" dirty="0">
                <a:solidFill>
                  <a:schemeClr val="tx1"/>
                </a:solidFill>
                <a:latin typeface="Overpass"/>
                <a:cs typeface="Calibri"/>
                <a:sym typeface="Calibri"/>
              </a:rPr>
              <a:t>DENTAL (Silicon Nitride)</a:t>
            </a:r>
          </a:p>
          <a:p>
            <a:pPr marL="914400" marR="0" lvl="0" algn="l" rtl="0">
              <a:lnSpc>
                <a:spcPct val="90000"/>
              </a:lnSpc>
              <a:spcBef>
                <a:spcPts val="0"/>
              </a:spcBef>
              <a:spcAft>
                <a:spcPts val="0"/>
              </a:spcAft>
            </a:pPr>
            <a:r>
              <a:rPr lang="en-US" dirty="0">
                <a:solidFill>
                  <a:schemeClr val="tx1"/>
                </a:solidFill>
                <a:latin typeface="Overpass"/>
                <a:cs typeface="Calibri"/>
                <a:sym typeface="Calibri"/>
              </a:rPr>
              <a:t>Working with dental implant companies to supply novel silicon nitride implants. </a:t>
            </a:r>
          </a:p>
        </p:txBody>
      </p:sp>
      <p:sp>
        <p:nvSpPr>
          <p:cNvPr id="20" name="TextBox 19">
            <a:extLst>
              <a:ext uri="{FF2B5EF4-FFF2-40B4-BE49-F238E27FC236}">
                <a16:creationId xmlns:a16="http://schemas.microsoft.com/office/drawing/2014/main" id="{B2DD22E5-937C-8493-9C33-D9A7FC98C8FC}"/>
              </a:ext>
            </a:extLst>
          </p:cNvPr>
          <p:cNvSpPr txBox="1"/>
          <p:nvPr/>
        </p:nvSpPr>
        <p:spPr>
          <a:xfrm>
            <a:off x="4574282" y="2206159"/>
            <a:ext cx="3321108" cy="674031"/>
          </a:xfrm>
          <a:prstGeom prst="rect">
            <a:avLst/>
          </a:prstGeom>
          <a:noFill/>
        </p:spPr>
        <p:txBody>
          <a:bodyPr wrap="square" rtlCol="0">
            <a:spAutoFit/>
          </a:bodyPr>
          <a:lstStyle/>
          <a:p>
            <a:pPr marR="0" lvl="0" algn="l" rtl="0">
              <a:lnSpc>
                <a:spcPct val="90000"/>
              </a:lnSpc>
              <a:spcBef>
                <a:spcPts val="0"/>
              </a:spcBef>
              <a:spcAft>
                <a:spcPts val="0"/>
              </a:spcAft>
            </a:pPr>
            <a:r>
              <a:rPr lang="en-US" b="1" dirty="0">
                <a:solidFill>
                  <a:schemeClr val="tx1"/>
                </a:solidFill>
                <a:latin typeface="Overpass"/>
                <a:cs typeface="Calibri"/>
                <a:sym typeface="Calibri"/>
              </a:rPr>
              <a:t>ARTHROPLASTY (Silicon Nitride)</a:t>
            </a:r>
          </a:p>
          <a:p>
            <a:pPr marR="0" lvl="0" algn="l" rtl="0">
              <a:lnSpc>
                <a:spcPct val="90000"/>
              </a:lnSpc>
              <a:spcBef>
                <a:spcPts val="0"/>
              </a:spcBef>
              <a:spcAft>
                <a:spcPts val="0"/>
              </a:spcAft>
            </a:pPr>
            <a:r>
              <a:rPr lang="en-US" dirty="0">
                <a:solidFill>
                  <a:schemeClr val="tx1"/>
                </a:solidFill>
                <a:latin typeface="Overpass"/>
                <a:cs typeface="Calibri"/>
                <a:sym typeface="Calibri"/>
              </a:rPr>
              <a:t>Renewed interest in silicon nitride’s use as a femoral head and acetabular cup.</a:t>
            </a:r>
          </a:p>
        </p:txBody>
      </p:sp>
      <p:sp>
        <p:nvSpPr>
          <p:cNvPr id="21" name="Google Shape;81;p4">
            <a:extLst>
              <a:ext uri="{FF2B5EF4-FFF2-40B4-BE49-F238E27FC236}">
                <a16:creationId xmlns:a16="http://schemas.microsoft.com/office/drawing/2014/main" id="{D1C86F85-9C90-6400-A3BF-FEC19B00AC7E}"/>
              </a:ext>
            </a:extLst>
          </p:cNvPr>
          <p:cNvSpPr txBox="1">
            <a:spLocks noGrp="1"/>
          </p:cNvSpPr>
          <p:nvPr>
            <p:ph type="title"/>
          </p:nvPr>
        </p:nvSpPr>
        <p:spPr>
          <a:xfrm>
            <a:off x="167943" y="183856"/>
            <a:ext cx="5359854" cy="551587"/>
          </a:xfrm>
          <a:prstGeom prst="rect">
            <a:avLst/>
          </a:prstGeom>
          <a:noFill/>
          <a:ln>
            <a:noFill/>
          </a:ln>
        </p:spPr>
        <p:txBody>
          <a:bodyPr spcFirstLastPara="1" wrap="square" lIns="91425" tIns="45700" rIns="91425" bIns="45700" anchor="b" anchorCtr="0">
            <a:noAutofit/>
          </a:bodyPr>
          <a:lstStyle/>
          <a:p>
            <a:pPr marL="457200"/>
            <a:r>
              <a:rPr lang="en-US" b="0" dirty="0">
                <a:solidFill>
                  <a:srgbClr val="C9BF2B"/>
                </a:solidFill>
              </a:rPr>
              <a:t>BIOMEDICAL</a:t>
            </a:r>
            <a:endParaRPr b="0" dirty="0">
              <a:solidFill>
                <a:srgbClr val="C9BF2B"/>
              </a:solidFill>
            </a:endParaRPr>
          </a:p>
        </p:txBody>
      </p:sp>
      <p:sp>
        <p:nvSpPr>
          <p:cNvPr id="22" name="TextBox 21">
            <a:extLst>
              <a:ext uri="{FF2B5EF4-FFF2-40B4-BE49-F238E27FC236}">
                <a16:creationId xmlns:a16="http://schemas.microsoft.com/office/drawing/2014/main" id="{AFB054D7-CDD6-3944-8B1A-F679ACE707D3}"/>
              </a:ext>
            </a:extLst>
          </p:cNvPr>
          <p:cNvSpPr txBox="1"/>
          <p:nvPr/>
        </p:nvSpPr>
        <p:spPr>
          <a:xfrm>
            <a:off x="4572000" y="2875239"/>
            <a:ext cx="3621665" cy="867930"/>
          </a:xfrm>
          <a:prstGeom prst="rect">
            <a:avLst/>
          </a:prstGeom>
          <a:noFill/>
        </p:spPr>
        <p:txBody>
          <a:bodyPr wrap="square" rtlCol="0">
            <a:spAutoFit/>
          </a:bodyPr>
          <a:lstStyle/>
          <a:p>
            <a:pPr marR="0" lvl="0" algn="l" rtl="0">
              <a:lnSpc>
                <a:spcPct val="90000"/>
              </a:lnSpc>
              <a:spcBef>
                <a:spcPts val="0"/>
              </a:spcBef>
              <a:spcAft>
                <a:spcPts val="0"/>
              </a:spcAft>
            </a:pPr>
            <a:r>
              <a:rPr lang="en-US" b="1" dirty="0">
                <a:solidFill>
                  <a:schemeClr val="tx1"/>
                </a:solidFill>
                <a:latin typeface="Overpass"/>
                <a:cs typeface="Calibri"/>
                <a:sym typeface="Calibri"/>
              </a:rPr>
              <a:t>NEW OPPORTUNITIES/MARKETS/PRODUCTS</a:t>
            </a:r>
          </a:p>
          <a:p>
            <a:pPr marR="0" lvl="0" algn="l" rtl="0">
              <a:lnSpc>
                <a:spcPct val="90000"/>
              </a:lnSpc>
              <a:spcBef>
                <a:spcPts val="0"/>
              </a:spcBef>
              <a:spcAft>
                <a:spcPts val="0"/>
              </a:spcAft>
            </a:pPr>
            <a:r>
              <a:rPr lang="en-US" dirty="0">
                <a:solidFill>
                  <a:schemeClr val="tx1"/>
                </a:solidFill>
                <a:latin typeface="Overpass"/>
                <a:cs typeface="Calibri"/>
                <a:sym typeface="Calibri"/>
              </a:rPr>
              <a:t>Several new collaborations in developing products for wound care, cancer treatment, and an antipathogenic coating for catheters.</a:t>
            </a:r>
          </a:p>
        </p:txBody>
      </p:sp>
      <p:sp>
        <p:nvSpPr>
          <p:cNvPr id="23" name="TextBox 22">
            <a:extLst>
              <a:ext uri="{FF2B5EF4-FFF2-40B4-BE49-F238E27FC236}">
                <a16:creationId xmlns:a16="http://schemas.microsoft.com/office/drawing/2014/main" id="{1902634A-17C6-6D8F-C882-BDBEB7A807F6}"/>
              </a:ext>
            </a:extLst>
          </p:cNvPr>
          <p:cNvSpPr txBox="1"/>
          <p:nvPr/>
        </p:nvSpPr>
        <p:spPr>
          <a:xfrm>
            <a:off x="-336012" y="3349981"/>
            <a:ext cx="4109137" cy="1449628"/>
          </a:xfrm>
          <a:prstGeom prst="rect">
            <a:avLst/>
          </a:prstGeom>
          <a:noFill/>
        </p:spPr>
        <p:txBody>
          <a:bodyPr wrap="square" rtlCol="0">
            <a:spAutoFit/>
          </a:bodyPr>
          <a:lstStyle/>
          <a:p>
            <a:pPr marL="914400" marR="0" lvl="0" algn="l" rtl="0">
              <a:lnSpc>
                <a:spcPct val="90000"/>
              </a:lnSpc>
              <a:spcBef>
                <a:spcPts val="0"/>
              </a:spcBef>
              <a:spcAft>
                <a:spcPts val="0"/>
              </a:spcAft>
            </a:pPr>
            <a:r>
              <a:rPr lang="en-US" b="1" dirty="0">
                <a:solidFill>
                  <a:schemeClr val="tx1"/>
                </a:solidFill>
                <a:latin typeface="Overpass"/>
                <a:cs typeface="Calibri"/>
                <a:sym typeface="Calibri"/>
              </a:rPr>
              <a:t>ANTIPATHOGENIC COATINGS (Silicon Nitride)</a:t>
            </a:r>
          </a:p>
          <a:p>
            <a:pPr marL="914400" marR="0" lvl="0" algn="l" rtl="0">
              <a:lnSpc>
                <a:spcPct val="90000"/>
              </a:lnSpc>
              <a:spcBef>
                <a:spcPts val="0"/>
              </a:spcBef>
              <a:spcAft>
                <a:spcPts val="0"/>
              </a:spcAft>
            </a:pPr>
            <a:r>
              <a:rPr lang="en-US" dirty="0">
                <a:solidFill>
                  <a:schemeClr val="tx1"/>
                </a:solidFill>
                <a:latin typeface="Overpass"/>
                <a:cs typeface="Calibri"/>
                <a:sym typeface="Calibri"/>
              </a:rPr>
              <a:t>Completed year two of a successful collaboration with Oxford Performance Materials to develop a composite PEKK and silicon nitride coating for implanted devices. </a:t>
            </a:r>
          </a:p>
        </p:txBody>
      </p:sp>
    </p:spTree>
    <p:extLst>
      <p:ext uri="{BB962C8B-B14F-4D97-AF65-F5344CB8AC3E}">
        <p14:creationId xmlns:p14="http://schemas.microsoft.com/office/powerpoint/2010/main" val="346515260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3F3F3F"/>
        </a:solidFill>
        <a:effectLst/>
      </p:bgPr>
    </p:bg>
    <p:spTree>
      <p:nvGrpSpPr>
        <p:cNvPr id="1" name="Shape 292"/>
        <p:cNvGrpSpPr/>
        <p:nvPr/>
      </p:nvGrpSpPr>
      <p:grpSpPr>
        <a:xfrm>
          <a:off x="0" y="0"/>
          <a:ext cx="0" cy="0"/>
          <a:chOff x="0" y="0"/>
          <a:chExt cx="0" cy="0"/>
        </a:xfrm>
      </p:grpSpPr>
      <p:sp>
        <p:nvSpPr>
          <p:cNvPr id="293" name="Google Shape;293;p21"/>
          <p:cNvSpPr/>
          <p:nvPr/>
        </p:nvSpPr>
        <p:spPr>
          <a:xfrm>
            <a:off x="408537" y="1092245"/>
            <a:ext cx="1944915" cy="882650"/>
          </a:xfrm>
          <a:prstGeom prst="roundRect">
            <a:avLst>
              <a:gd name="adj" fmla="val 0"/>
            </a:avLst>
          </a:prstGeom>
          <a:solidFill>
            <a:srgbClr val="BEB51B"/>
          </a:solidFill>
          <a:ln w="25400" cap="flat" cmpd="sng">
            <a:solidFill>
              <a:srgbClr val="BEB5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Overpass"/>
              <a:sym typeface="Arial"/>
            </a:endParaRPr>
          </a:p>
        </p:txBody>
      </p:sp>
      <p:sp>
        <p:nvSpPr>
          <p:cNvPr id="294" name="Google Shape;294;p21"/>
          <p:cNvSpPr/>
          <p:nvPr/>
        </p:nvSpPr>
        <p:spPr>
          <a:xfrm>
            <a:off x="2520366" y="1092245"/>
            <a:ext cx="1944915" cy="882650"/>
          </a:xfrm>
          <a:prstGeom prst="roundRect">
            <a:avLst>
              <a:gd name="adj" fmla="val 0"/>
            </a:avLst>
          </a:prstGeom>
          <a:solidFill>
            <a:srgbClr val="BEB51B"/>
          </a:solidFill>
          <a:ln w="25400" cap="flat" cmpd="sng">
            <a:solidFill>
              <a:srgbClr val="BEB5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Overpass"/>
              <a:sym typeface="Arial"/>
            </a:endParaRPr>
          </a:p>
        </p:txBody>
      </p:sp>
      <p:sp>
        <p:nvSpPr>
          <p:cNvPr id="295" name="Google Shape;295;p21"/>
          <p:cNvSpPr/>
          <p:nvPr/>
        </p:nvSpPr>
        <p:spPr>
          <a:xfrm>
            <a:off x="4632195" y="1092245"/>
            <a:ext cx="1944915" cy="882650"/>
          </a:xfrm>
          <a:prstGeom prst="roundRect">
            <a:avLst>
              <a:gd name="adj" fmla="val 0"/>
            </a:avLst>
          </a:prstGeom>
          <a:solidFill>
            <a:srgbClr val="BEB51B"/>
          </a:solidFill>
          <a:ln w="25400" cap="flat" cmpd="sng">
            <a:solidFill>
              <a:srgbClr val="BEB5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Overpass"/>
              <a:sym typeface="Arial"/>
            </a:endParaRPr>
          </a:p>
        </p:txBody>
      </p:sp>
      <p:sp>
        <p:nvSpPr>
          <p:cNvPr id="296" name="Google Shape;296;p21"/>
          <p:cNvSpPr/>
          <p:nvPr/>
        </p:nvSpPr>
        <p:spPr>
          <a:xfrm>
            <a:off x="6744025" y="1092245"/>
            <a:ext cx="1944915" cy="882650"/>
          </a:xfrm>
          <a:prstGeom prst="roundRect">
            <a:avLst>
              <a:gd name="adj" fmla="val 0"/>
            </a:avLst>
          </a:prstGeom>
          <a:solidFill>
            <a:srgbClr val="BEB51B"/>
          </a:solidFill>
          <a:ln w="25400" cap="flat" cmpd="sng">
            <a:solidFill>
              <a:srgbClr val="BEB5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Overpass"/>
              <a:sym typeface="Arial"/>
            </a:endParaRPr>
          </a:p>
        </p:txBody>
      </p:sp>
      <p:sp>
        <p:nvSpPr>
          <p:cNvPr id="298" name="Google Shape;298;p21"/>
          <p:cNvSpPr/>
          <p:nvPr/>
        </p:nvSpPr>
        <p:spPr>
          <a:xfrm>
            <a:off x="408541" y="1092244"/>
            <a:ext cx="1944915" cy="2776765"/>
          </a:xfrm>
          <a:prstGeom prst="roundRect">
            <a:avLst>
              <a:gd name="adj" fmla="val 0"/>
            </a:avLst>
          </a:prstGeom>
          <a:noFill/>
          <a:ln w="12700" cap="flat" cmpd="sng">
            <a:solidFill>
              <a:srgbClr val="BEB5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Overpass"/>
              <a:sym typeface="Arial"/>
            </a:endParaRPr>
          </a:p>
        </p:txBody>
      </p:sp>
      <p:sp>
        <p:nvSpPr>
          <p:cNvPr id="299" name="Google Shape;299;p21"/>
          <p:cNvSpPr/>
          <p:nvPr/>
        </p:nvSpPr>
        <p:spPr>
          <a:xfrm>
            <a:off x="2520370" y="1092244"/>
            <a:ext cx="1944915" cy="2776765"/>
          </a:xfrm>
          <a:prstGeom prst="roundRect">
            <a:avLst>
              <a:gd name="adj" fmla="val 0"/>
            </a:avLst>
          </a:prstGeom>
          <a:noFill/>
          <a:ln w="12700" cap="flat" cmpd="sng">
            <a:solidFill>
              <a:srgbClr val="BEB5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Overpass"/>
              <a:sym typeface="Arial"/>
            </a:endParaRPr>
          </a:p>
        </p:txBody>
      </p:sp>
      <p:sp>
        <p:nvSpPr>
          <p:cNvPr id="300" name="Google Shape;300;p21"/>
          <p:cNvSpPr/>
          <p:nvPr/>
        </p:nvSpPr>
        <p:spPr>
          <a:xfrm>
            <a:off x="4632199" y="1092244"/>
            <a:ext cx="1944915" cy="2776765"/>
          </a:xfrm>
          <a:prstGeom prst="roundRect">
            <a:avLst>
              <a:gd name="adj" fmla="val 0"/>
            </a:avLst>
          </a:prstGeom>
          <a:noFill/>
          <a:ln w="12700" cap="flat" cmpd="sng">
            <a:solidFill>
              <a:srgbClr val="BEB5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Overpass"/>
              <a:sym typeface="Arial"/>
            </a:endParaRPr>
          </a:p>
        </p:txBody>
      </p:sp>
      <p:sp>
        <p:nvSpPr>
          <p:cNvPr id="301" name="Google Shape;301;p21"/>
          <p:cNvSpPr/>
          <p:nvPr/>
        </p:nvSpPr>
        <p:spPr>
          <a:xfrm>
            <a:off x="6744029" y="1092244"/>
            <a:ext cx="1944915" cy="2776765"/>
          </a:xfrm>
          <a:prstGeom prst="roundRect">
            <a:avLst>
              <a:gd name="adj" fmla="val 0"/>
            </a:avLst>
          </a:prstGeom>
          <a:noFill/>
          <a:ln w="12700" cap="flat" cmpd="sng">
            <a:solidFill>
              <a:srgbClr val="BEB5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Overpass"/>
              <a:sym typeface="Arial"/>
            </a:endParaRPr>
          </a:p>
        </p:txBody>
      </p:sp>
      <p:sp>
        <p:nvSpPr>
          <p:cNvPr id="302" name="Google Shape;302;p21"/>
          <p:cNvSpPr txBox="1"/>
          <p:nvPr/>
        </p:nvSpPr>
        <p:spPr>
          <a:xfrm>
            <a:off x="462962" y="1261597"/>
            <a:ext cx="1861466" cy="654255"/>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800"/>
              <a:buFont typeface="Arial"/>
              <a:buNone/>
            </a:pPr>
            <a:r>
              <a:rPr lang="en-US" sz="1600" b="1" dirty="0">
                <a:solidFill>
                  <a:srgbClr val="3F3F3F"/>
                </a:solidFill>
                <a:latin typeface="Overpass"/>
                <a:ea typeface="Calibri"/>
                <a:cs typeface="Calibri"/>
                <a:sym typeface="Calibri"/>
              </a:rPr>
              <a:t>GROW AEROSPACE, DEFENSE, and 3DP REVENUE</a:t>
            </a:r>
          </a:p>
        </p:txBody>
      </p:sp>
      <p:sp>
        <p:nvSpPr>
          <p:cNvPr id="303" name="Google Shape;303;p21"/>
          <p:cNvSpPr txBox="1"/>
          <p:nvPr/>
        </p:nvSpPr>
        <p:spPr>
          <a:xfrm>
            <a:off x="2520362" y="1589447"/>
            <a:ext cx="1944918" cy="44478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800"/>
              <a:buFont typeface="Arial"/>
              <a:buNone/>
            </a:pPr>
            <a:r>
              <a:rPr lang="en-US" sz="1600" b="1" dirty="0">
                <a:solidFill>
                  <a:srgbClr val="3F3F3F"/>
                </a:solidFill>
                <a:latin typeface="Overpass"/>
                <a:ea typeface="Calibri"/>
                <a:cs typeface="Calibri"/>
                <a:sym typeface="Calibri"/>
              </a:rPr>
              <a:t>EXPAND SILICON NITRIDE’S SUCCESSES IN BIOMEDICAL</a:t>
            </a:r>
            <a:endParaRPr sz="1600" dirty="0">
              <a:solidFill>
                <a:srgbClr val="3F3F3F"/>
              </a:solidFill>
              <a:latin typeface="Overpass"/>
              <a:ea typeface="Calibri"/>
              <a:cs typeface="Calibri"/>
              <a:sym typeface="Calibri"/>
            </a:endParaRPr>
          </a:p>
        </p:txBody>
      </p:sp>
      <p:sp>
        <p:nvSpPr>
          <p:cNvPr id="304" name="Google Shape;304;p21"/>
          <p:cNvSpPr txBox="1"/>
          <p:nvPr/>
        </p:nvSpPr>
        <p:spPr>
          <a:xfrm>
            <a:off x="4680748" y="1261597"/>
            <a:ext cx="1966688" cy="654255"/>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800"/>
              <a:buFont typeface="Arial"/>
              <a:buNone/>
            </a:pPr>
            <a:r>
              <a:rPr lang="en-US" sz="1600" b="1" dirty="0">
                <a:solidFill>
                  <a:srgbClr val="3F3F3F"/>
                </a:solidFill>
                <a:latin typeface="Overpass"/>
                <a:ea typeface="Calibri"/>
                <a:cs typeface="Calibri"/>
                <a:sym typeface="Calibri"/>
              </a:rPr>
              <a:t>MAINTAIN MATERIALS R&amp;D PROGRAM</a:t>
            </a:r>
            <a:endParaRPr sz="1600" dirty="0">
              <a:solidFill>
                <a:srgbClr val="3F3F3F"/>
              </a:solidFill>
              <a:latin typeface="Overpass"/>
              <a:ea typeface="Calibri"/>
              <a:cs typeface="Calibri"/>
              <a:sym typeface="Calibri"/>
            </a:endParaRPr>
          </a:p>
        </p:txBody>
      </p:sp>
      <p:sp>
        <p:nvSpPr>
          <p:cNvPr id="305" name="Google Shape;305;p21"/>
          <p:cNvSpPr txBox="1"/>
          <p:nvPr/>
        </p:nvSpPr>
        <p:spPr>
          <a:xfrm>
            <a:off x="6814351" y="1392225"/>
            <a:ext cx="1586557" cy="530884"/>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800"/>
              <a:buFont typeface="Arial"/>
              <a:buNone/>
            </a:pPr>
            <a:r>
              <a:rPr lang="en-US" sz="1600" b="1" dirty="0">
                <a:solidFill>
                  <a:srgbClr val="3F3F3F"/>
                </a:solidFill>
                <a:latin typeface="Overpass"/>
                <a:ea typeface="Calibri"/>
                <a:cs typeface="Calibri"/>
                <a:sym typeface="Calibri"/>
              </a:rPr>
              <a:t>DRIVE TOWARDS PROFITABILITY</a:t>
            </a:r>
            <a:endParaRPr sz="1600" dirty="0">
              <a:solidFill>
                <a:srgbClr val="3F3F3F"/>
              </a:solidFill>
              <a:latin typeface="Overpass"/>
              <a:ea typeface="Calibri"/>
              <a:cs typeface="Calibri"/>
              <a:sym typeface="Calibri"/>
            </a:endParaRPr>
          </a:p>
        </p:txBody>
      </p:sp>
      <p:sp>
        <p:nvSpPr>
          <p:cNvPr id="306" name="Google Shape;306;p21"/>
          <p:cNvSpPr txBox="1"/>
          <p:nvPr/>
        </p:nvSpPr>
        <p:spPr>
          <a:xfrm>
            <a:off x="502647" y="2089951"/>
            <a:ext cx="1872343" cy="3752664"/>
          </a:xfrm>
          <a:prstGeom prst="rect">
            <a:avLst/>
          </a:prstGeom>
          <a:noFill/>
          <a:ln>
            <a:noFill/>
          </a:ln>
        </p:spPr>
        <p:txBody>
          <a:bodyPr spcFirstLastPara="1" wrap="square" lIns="91425" tIns="45700" rIns="91425" bIns="45700" anchor="t" anchorCtr="0">
            <a:noAutofit/>
          </a:bodyPr>
          <a:lstStyle/>
          <a:p>
            <a:pPr lvl="1">
              <a:lnSpc>
                <a:spcPct val="90000"/>
              </a:lnSpc>
              <a:buClr>
                <a:schemeClr val="lt1"/>
              </a:buClr>
              <a:buSzPts val="600"/>
            </a:pPr>
            <a:r>
              <a:rPr lang="en-US" sz="1200" dirty="0">
                <a:solidFill>
                  <a:schemeClr val="lt1"/>
                </a:solidFill>
                <a:latin typeface="Overpass"/>
                <a:cs typeface="Calibri"/>
              </a:rPr>
              <a:t>Expand customer base in existing and new markets.  Increase revenue through continued market development activities.</a:t>
            </a:r>
          </a:p>
          <a:p>
            <a:pPr marL="194310" marR="0" lvl="0" indent="-156210" algn="l" rtl="0">
              <a:lnSpc>
                <a:spcPct val="90000"/>
              </a:lnSpc>
              <a:spcBef>
                <a:spcPts val="1200"/>
              </a:spcBef>
              <a:spcAft>
                <a:spcPts val="0"/>
              </a:spcAft>
              <a:buClr>
                <a:schemeClr val="lt1"/>
              </a:buClr>
              <a:buSzPts val="600"/>
              <a:buFont typeface="Arial"/>
              <a:buNone/>
            </a:pPr>
            <a:endParaRPr sz="1200" dirty="0">
              <a:solidFill>
                <a:schemeClr val="lt1"/>
              </a:solidFill>
              <a:latin typeface="Overpass"/>
              <a:ea typeface="Calibri"/>
              <a:cs typeface="Calibri"/>
              <a:sym typeface="Calibri"/>
            </a:endParaRPr>
          </a:p>
        </p:txBody>
      </p:sp>
      <p:sp>
        <p:nvSpPr>
          <p:cNvPr id="307" name="Google Shape;307;p21"/>
          <p:cNvSpPr txBox="1"/>
          <p:nvPr/>
        </p:nvSpPr>
        <p:spPr>
          <a:xfrm>
            <a:off x="2614476" y="2092517"/>
            <a:ext cx="1814283" cy="3752664"/>
          </a:xfrm>
          <a:prstGeom prst="rect">
            <a:avLst/>
          </a:prstGeom>
          <a:noFill/>
          <a:ln>
            <a:noFill/>
          </a:ln>
        </p:spPr>
        <p:txBody>
          <a:bodyPr spcFirstLastPara="1" wrap="square" lIns="91425" tIns="45700" rIns="91425" bIns="45700" anchor="t" anchorCtr="0">
            <a:noAutofit/>
          </a:bodyPr>
          <a:lstStyle/>
          <a:p>
            <a:pPr marR="0" lvl="1" algn="l" rtl="0">
              <a:lnSpc>
                <a:spcPct val="90000"/>
              </a:lnSpc>
              <a:spcBef>
                <a:spcPts val="0"/>
              </a:spcBef>
              <a:spcAft>
                <a:spcPts val="0"/>
              </a:spcAft>
              <a:buClr>
                <a:schemeClr val="lt1"/>
              </a:buClr>
              <a:buSzPts val="600"/>
            </a:pPr>
            <a:r>
              <a:rPr lang="en-US" sz="1200" dirty="0">
                <a:solidFill>
                  <a:schemeClr val="lt1"/>
                </a:solidFill>
                <a:latin typeface="Overpass"/>
                <a:cs typeface="Calibri"/>
                <a:sym typeface="Calibri"/>
              </a:rPr>
              <a:t>Execute on opportunities in composites and coatings.</a:t>
            </a:r>
          </a:p>
          <a:p>
            <a:pPr marR="0" lvl="1" algn="l" rtl="0">
              <a:lnSpc>
                <a:spcPct val="90000"/>
              </a:lnSpc>
              <a:spcBef>
                <a:spcPts val="0"/>
              </a:spcBef>
              <a:spcAft>
                <a:spcPts val="0"/>
              </a:spcAft>
              <a:buClr>
                <a:schemeClr val="lt1"/>
              </a:buClr>
              <a:buSzPts val="600"/>
            </a:pPr>
            <a:endParaRPr lang="en-US" sz="1200" dirty="0">
              <a:solidFill>
                <a:schemeClr val="lt1"/>
              </a:solidFill>
              <a:latin typeface="Overpass"/>
              <a:cs typeface="Calibri"/>
              <a:sym typeface="Calibri"/>
            </a:endParaRPr>
          </a:p>
          <a:p>
            <a:pPr marR="0" lvl="1" algn="l" rtl="0">
              <a:lnSpc>
                <a:spcPct val="90000"/>
              </a:lnSpc>
              <a:spcBef>
                <a:spcPts val="0"/>
              </a:spcBef>
              <a:spcAft>
                <a:spcPts val="0"/>
              </a:spcAft>
              <a:buClr>
                <a:schemeClr val="lt1"/>
              </a:buClr>
              <a:buSzPts val="600"/>
            </a:pPr>
            <a:r>
              <a:rPr lang="en-US" sz="1200" dirty="0">
                <a:solidFill>
                  <a:schemeClr val="lt1"/>
                </a:solidFill>
                <a:latin typeface="Overpass"/>
                <a:cs typeface="Calibri"/>
                <a:sym typeface="Calibri"/>
              </a:rPr>
              <a:t>Further develop new applications in arthroplasty and wound care.</a:t>
            </a:r>
            <a:endParaRPr dirty="0">
              <a:latin typeface="Overpass"/>
            </a:endParaRPr>
          </a:p>
        </p:txBody>
      </p:sp>
      <p:sp>
        <p:nvSpPr>
          <p:cNvPr id="308" name="Google Shape;308;p21"/>
          <p:cNvSpPr txBox="1"/>
          <p:nvPr/>
        </p:nvSpPr>
        <p:spPr>
          <a:xfrm>
            <a:off x="4726306" y="2089951"/>
            <a:ext cx="1814283" cy="3752664"/>
          </a:xfrm>
          <a:prstGeom prst="rect">
            <a:avLst/>
          </a:prstGeom>
          <a:noFill/>
          <a:ln>
            <a:noFill/>
          </a:ln>
        </p:spPr>
        <p:txBody>
          <a:bodyPr spcFirstLastPara="1" wrap="square" lIns="91425" tIns="45700" rIns="91425" bIns="45700" anchor="t" anchorCtr="0">
            <a:noAutofit/>
          </a:bodyPr>
          <a:lstStyle/>
          <a:p>
            <a:pPr marR="0" lvl="1" algn="l" rtl="0">
              <a:lnSpc>
                <a:spcPct val="90000"/>
              </a:lnSpc>
              <a:spcBef>
                <a:spcPts val="0"/>
              </a:spcBef>
              <a:spcAft>
                <a:spcPts val="0"/>
              </a:spcAft>
              <a:buClr>
                <a:schemeClr val="lt1"/>
              </a:buClr>
              <a:buSzPts val="600"/>
            </a:pPr>
            <a:r>
              <a:rPr lang="en-US" sz="1200" dirty="0">
                <a:solidFill>
                  <a:schemeClr val="lt1"/>
                </a:solidFill>
                <a:latin typeface="Overpass"/>
                <a:cs typeface="Calibri"/>
                <a:sym typeface="Calibri"/>
              </a:rPr>
              <a:t>Strategically expand externally funded research.</a:t>
            </a:r>
          </a:p>
          <a:p>
            <a:pPr marR="0" lvl="1" algn="l" rtl="0">
              <a:lnSpc>
                <a:spcPct val="90000"/>
              </a:lnSpc>
              <a:spcBef>
                <a:spcPts val="0"/>
              </a:spcBef>
              <a:spcAft>
                <a:spcPts val="0"/>
              </a:spcAft>
              <a:buClr>
                <a:schemeClr val="lt1"/>
              </a:buClr>
              <a:buSzPts val="600"/>
            </a:pPr>
            <a:endParaRPr lang="en-US" sz="1200" dirty="0">
              <a:solidFill>
                <a:schemeClr val="lt1"/>
              </a:solidFill>
              <a:latin typeface="Overpass"/>
              <a:cs typeface="Calibri"/>
              <a:sym typeface="Calibri"/>
            </a:endParaRPr>
          </a:p>
          <a:p>
            <a:pPr marR="0" lvl="1" algn="l" rtl="0">
              <a:lnSpc>
                <a:spcPct val="90000"/>
              </a:lnSpc>
              <a:spcBef>
                <a:spcPts val="0"/>
              </a:spcBef>
              <a:spcAft>
                <a:spcPts val="0"/>
              </a:spcAft>
              <a:buClr>
                <a:schemeClr val="lt1"/>
              </a:buClr>
              <a:buSzPts val="600"/>
            </a:pPr>
            <a:r>
              <a:rPr lang="en-US" sz="1200" dirty="0">
                <a:solidFill>
                  <a:schemeClr val="lt1"/>
                </a:solidFill>
                <a:latin typeface="Overpass"/>
                <a:cs typeface="Calibri"/>
                <a:sym typeface="Calibri"/>
              </a:rPr>
              <a:t>Continue commercialization of new products from R&amp;D.</a:t>
            </a:r>
            <a:endParaRPr sz="1200" dirty="0">
              <a:solidFill>
                <a:schemeClr val="lt1"/>
              </a:solidFill>
              <a:latin typeface="Overpass"/>
              <a:cs typeface="Calibri"/>
            </a:endParaRPr>
          </a:p>
        </p:txBody>
      </p:sp>
      <p:sp>
        <p:nvSpPr>
          <p:cNvPr id="309" name="Google Shape;309;p21"/>
          <p:cNvSpPr txBox="1"/>
          <p:nvPr/>
        </p:nvSpPr>
        <p:spPr>
          <a:xfrm>
            <a:off x="6850165" y="2091547"/>
            <a:ext cx="1828222" cy="1703628"/>
          </a:xfrm>
          <a:prstGeom prst="rect">
            <a:avLst/>
          </a:prstGeom>
          <a:noFill/>
          <a:ln>
            <a:noFill/>
          </a:ln>
        </p:spPr>
        <p:txBody>
          <a:bodyPr spcFirstLastPara="1" wrap="square" lIns="91425" tIns="45700" rIns="91425" bIns="45700" anchor="t" anchorCtr="0">
            <a:noAutofit/>
          </a:bodyPr>
          <a:lstStyle/>
          <a:p>
            <a:pPr marR="0" lvl="1" algn="l" rtl="0">
              <a:lnSpc>
                <a:spcPct val="90000"/>
              </a:lnSpc>
              <a:spcBef>
                <a:spcPts val="1200"/>
              </a:spcBef>
              <a:spcAft>
                <a:spcPts val="0"/>
              </a:spcAft>
              <a:buClr>
                <a:schemeClr val="lt1"/>
              </a:buClr>
              <a:buSzPts val="600"/>
            </a:pPr>
            <a:r>
              <a:rPr lang="en-US" sz="1200" dirty="0">
                <a:solidFill>
                  <a:schemeClr val="lt1"/>
                </a:solidFill>
                <a:latin typeface="Overpass"/>
                <a:cs typeface="Calibri"/>
                <a:sym typeface="Calibri"/>
              </a:rPr>
              <a:t>Deploy Operational Excellence activities across the company.</a:t>
            </a:r>
          </a:p>
          <a:p>
            <a:pPr marR="0" lvl="1" algn="l" rtl="0">
              <a:lnSpc>
                <a:spcPct val="90000"/>
              </a:lnSpc>
              <a:spcBef>
                <a:spcPts val="1200"/>
              </a:spcBef>
              <a:spcAft>
                <a:spcPts val="0"/>
              </a:spcAft>
              <a:buClr>
                <a:schemeClr val="lt1"/>
              </a:buClr>
              <a:buSzPts val="600"/>
            </a:pPr>
            <a:r>
              <a:rPr lang="en-US" sz="1200" dirty="0">
                <a:solidFill>
                  <a:schemeClr val="lt1"/>
                </a:solidFill>
                <a:latin typeface="Overpass"/>
                <a:cs typeface="Calibri"/>
                <a:sym typeface="Calibri"/>
              </a:rPr>
              <a:t>Expand quality management system to Maryland.</a:t>
            </a:r>
          </a:p>
        </p:txBody>
      </p:sp>
      <p:pic>
        <p:nvPicPr>
          <p:cNvPr id="3" name="Picture 2" descr="A picture containing text, sign, clipart&#10;&#10;Description automatically generated">
            <a:extLst>
              <a:ext uri="{FF2B5EF4-FFF2-40B4-BE49-F238E27FC236}">
                <a16:creationId xmlns:a16="http://schemas.microsoft.com/office/drawing/2014/main" id="{7BC7F778-579A-E02A-E4CD-D7BBBAE88852}"/>
              </a:ext>
            </a:extLst>
          </p:cNvPr>
          <p:cNvPicPr>
            <a:picLocks noChangeAspect="1"/>
          </p:cNvPicPr>
          <p:nvPr/>
        </p:nvPicPr>
        <p:blipFill>
          <a:blip r:embed="rId3"/>
          <a:stretch>
            <a:fillRect/>
          </a:stretch>
        </p:blipFill>
        <p:spPr>
          <a:xfrm>
            <a:off x="169430" y="4796979"/>
            <a:ext cx="661844" cy="215256"/>
          </a:xfrm>
          <a:prstGeom prst="rect">
            <a:avLst/>
          </a:prstGeom>
        </p:spPr>
      </p:pic>
      <p:sp>
        <p:nvSpPr>
          <p:cNvPr id="6" name="Google Shape;81;p4">
            <a:extLst>
              <a:ext uri="{FF2B5EF4-FFF2-40B4-BE49-F238E27FC236}">
                <a16:creationId xmlns:a16="http://schemas.microsoft.com/office/drawing/2014/main" id="{C823CAEF-89EB-1401-AB86-FE4D9D798C1E}"/>
              </a:ext>
            </a:extLst>
          </p:cNvPr>
          <p:cNvSpPr txBox="1">
            <a:spLocks noGrp="1"/>
          </p:cNvSpPr>
          <p:nvPr>
            <p:ph type="title"/>
          </p:nvPr>
        </p:nvSpPr>
        <p:spPr>
          <a:xfrm>
            <a:off x="0" y="196693"/>
            <a:ext cx="8676903" cy="551587"/>
          </a:xfrm>
          <a:prstGeom prst="rect">
            <a:avLst/>
          </a:prstGeom>
          <a:noFill/>
          <a:ln>
            <a:noFill/>
          </a:ln>
        </p:spPr>
        <p:txBody>
          <a:bodyPr spcFirstLastPara="1" wrap="square" lIns="91425" tIns="45700" rIns="91425" bIns="45700" anchor="b" anchorCtr="0">
            <a:noAutofit/>
          </a:bodyPr>
          <a:lstStyle/>
          <a:p>
            <a:pPr marL="457200"/>
            <a:r>
              <a:rPr lang="en-US" b="0" dirty="0">
                <a:solidFill>
                  <a:srgbClr val="C9BF2B"/>
                </a:solidFill>
              </a:rPr>
              <a:t>2024 KEY OBJECTIVES</a:t>
            </a:r>
            <a:endParaRPr b="0" dirty="0">
              <a:solidFill>
                <a:srgbClr val="C9BF2B"/>
              </a:solidFil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3F3F3F"/>
        </a:solidFill>
        <a:effectLst/>
      </p:bgPr>
    </p:bg>
    <p:spTree>
      <p:nvGrpSpPr>
        <p:cNvPr id="1" name="Shape 314"/>
        <p:cNvGrpSpPr/>
        <p:nvPr/>
      </p:nvGrpSpPr>
      <p:grpSpPr>
        <a:xfrm>
          <a:off x="0" y="0"/>
          <a:ext cx="0" cy="0"/>
          <a:chOff x="0" y="0"/>
          <a:chExt cx="0" cy="0"/>
        </a:xfrm>
      </p:grpSpPr>
      <p:sp>
        <p:nvSpPr>
          <p:cNvPr id="6" name="Google Shape;315;p22">
            <a:extLst>
              <a:ext uri="{FF2B5EF4-FFF2-40B4-BE49-F238E27FC236}">
                <a16:creationId xmlns:a16="http://schemas.microsoft.com/office/drawing/2014/main" id="{16268354-BD57-02BE-04A4-11C6C0186652}"/>
              </a:ext>
            </a:extLst>
          </p:cNvPr>
          <p:cNvSpPr txBox="1"/>
          <p:nvPr/>
        </p:nvSpPr>
        <p:spPr>
          <a:xfrm>
            <a:off x="0" y="980027"/>
            <a:ext cx="7902960" cy="3550048"/>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0"/>
              </a:spcBef>
              <a:spcAft>
                <a:spcPts val="0"/>
              </a:spcAft>
              <a:buNone/>
            </a:pPr>
            <a:r>
              <a:rPr lang="en-US" b="1" dirty="0">
                <a:solidFill>
                  <a:schemeClr val="bg1"/>
                </a:solidFill>
                <a:latin typeface="Overpass"/>
                <a:ea typeface="Calibri"/>
                <a:cs typeface="Calibri"/>
                <a:sym typeface="Calibri"/>
              </a:rPr>
              <a:t>PORTFOLIO &amp; EXPERTISE</a:t>
            </a:r>
            <a:endParaRPr lang="en-US" sz="1400" b="1" dirty="0">
              <a:solidFill>
                <a:schemeClr val="bg1"/>
              </a:solidFill>
              <a:latin typeface="Overpass"/>
              <a:ea typeface="Calibri"/>
              <a:cs typeface="Calibri"/>
              <a:sym typeface="Calibri"/>
            </a:endParaRPr>
          </a:p>
          <a:p>
            <a:pPr marL="457200">
              <a:spcBef>
                <a:spcPts val="225"/>
              </a:spcBef>
              <a:buClr>
                <a:schemeClr val="tx2"/>
              </a:buClr>
              <a:defRPr/>
            </a:pPr>
            <a:r>
              <a:rPr lang="en-US" sz="1400" dirty="0">
                <a:solidFill>
                  <a:schemeClr val="bg1"/>
                </a:solidFill>
                <a:latin typeface="Overpass"/>
              </a:rPr>
              <a:t>SINTX has a diverse portfolio of advanced ceramics materials, with application across biomedical, aerospace and defense, and energy market sectors.</a:t>
            </a:r>
            <a:r>
              <a:rPr lang="en-US" dirty="0">
                <a:solidFill>
                  <a:schemeClr val="bg1"/>
                </a:solidFill>
                <a:latin typeface="Overpass"/>
              </a:rPr>
              <a:t> </a:t>
            </a:r>
            <a:r>
              <a:rPr lang="en-US" sz="1400" dirty="0">
                <a:solidFill>
                  <a:schemeClr val="bg1"/>
                </a:solidFill>
                <a:latin typeface="Overpass"/>
              </a:rPr>
              <a:t> SINTX has unmatched global expertise in the development and application of silicon nitride, </a:t>
            </a:r>
            <a:r>
              <a:rPr lang="en-US" dirty="0">
                <a:solidFill>
                  <a:schemeClr val="bg1"/>
                </a:solidFill>
                <a:latin typeface="Overpass"/>
              </a:rPr>
              <a:t>based on our</a:t>
            </a:r>
            <a:r>
              <a:rPr lang="en-US" sz="1400" dirty="0">
                <a:solidFill>
                  <a:schemeClr val="bg1"/>
                </a:solidFill>
                <a:latin typeface="Overpass"/>
              </a:rPr>
              <a:t> premium portfolio offering.</a:t>
            </a:r>
          </a:p>
          <a:p>
            <a:pPr marL="457200">
              <a:spcBef>
                <a:spcPts val="225"/>
              </a:spcBef>
              <a:buClr>
                <a:schemeClr val="tx2"/>
              </a:buClr>
              <a:defRPr/>
            </a:pPr>
            <a:endParaRPr lang="en-US" sz="1200" b="1" dirty="0">
              <a:solidFill>
                <a:schemeClr val="bg1"/>
              </a:solidFill>
              <a:latin typeface="Overpass"/>
              <a:ea typeface="Calibri"/>
              <a:cs typeface="Calibri"/>
              <a:sym typeface="Calibri"/>
            </a:endParaRPr>
          </a:p>
          <a:p>
            <a:pPr marL="457200">
              <a:spcBef>
                <a:spcPts val="225"/>
              </a:spcBef>
              <a:buClr>
                <a:schemeClr val="tx2"/>
              </a:buClr>
              <a:defRPr/>
            </a:pPr>
            <a:r>
              <a:rPr lang="en-US" b="1" dirty="0">
                <a:solidFill>
                  <a:schemeClr val="bg1"/>
                </a:solidFill>
                <a:latin typeface="Overpass"/>
                <a:ea typeface="Calibri"/>
                <a:cs typeface="Calibri"/>
                <a:sym typeface="Calibri"/>
              </a:rPr>
              <a:t>EVOLVING</a:t>
            </a:r>
            <a:endParaRPr lang="en-US" dirty="0">
              <a:solidFill>
                <a:schemeClr val="bg1"/>
              </a:solidFill>
              <a:latin typeface="Overpass"/>
            </a:endParaRPr>
          </a:p>
          <a:p>
            <a:pPr marL="457200">
              <a:spcBef>
                <a:spcPts val="225"/>
              </a:spcBef>
              <a:buClr>
                <a:schemeClr val="tx2"/>
              </a:buClr>
              <a:defRPr/>
            </a:pPr>
            <a:r>
              <a:rPr lang="en-US" sz="1400" dirty="0">
                <a:solidFill>
                  <a:schemeClr val="bg1"/>
                </a:solidFill>
                <a:latin typeface="Overpass"/>
              </a:rPr>
              <a:t>SINTX has transformed since late 2018 from a specialty materials company into an OEM that can serve diverse markets with various products with a range of quality, value, and economics.</a:t>
            </a:r>
          </a:p>
          <a:p>
            <a:pPr marL="457200">
              <a:spcBef>
                <a:spcPts val="225"/>
              </a:spcBef>
              <a:buClr>
                <a:schemeClr val="tx2"/>
              </a:buClr>
              <a:defRPr/>
            </a:pPr>
            <a:endParaRPr lang="en-US" sz="1400" dirty="0">
              <a:solidFill>
                <a:schemeClr val="bg1"/>
              </a:solidFill>
              <a:latin typeface="Overpass"/>
            </a:endParaRPr>
          </a:p>
          <a:p>
            <a:pPr marL="457200">
              <a:spcBef>
                <a:spcPts val="225"/>
              </a:spcBef>
              <a:buClr>
                <a:schemeClr val="tx2"/>
              </a:buClr>
              <a:defRPr/>
            </a:pPr>
            <a:r>
              <a:rPr lang="en-US" b="1" dirty="0">
                <a:solidFill>
                  <a:schemeClr val="bg1"/>
                </a:solidFill>
                <a:latin typeface="Overpass"/>
              </a:rPr>
              <a:t>INVEST</a:t>
            </a:r>
            <a:endParaRPr lang="en-US" sz="1400" b="1" dirty="0">
              <a:solidFill>
                <a:schemeClr val="bg1"/>
              </a:solidFill>
              <a:latin typeface="Overpass"/>
            </a:endParaRPr>
          </a:p>
          <a:p>
            <a:pPr marL="457200">
              <a:spcBef>
                <a:spcPts val="225"/>
              </a:spcBef>
              <a:buClr>
                <a:schemeClr val="tx2"/>
              </a:buClr>
              <a:defRPr/>
            </a:pPr>
            <a:r>
              <a:rPr lang="en-US" sz="1400" dirty="0">
                <a:solidFill>
                  <a:schemeClr val="bg1"/>
                </a:solidFill>
                <a:latin typeface="Overpass"/>
              </a:rPr>
              <a:t>Invest as SINTX continues our new trajectory in the wake of two acquisitions which set up the organization for </a:t>
            </a:r>
            <a:r>
              <a:rPr lang="en-US" dirty="0">
                <a:solidFill>
                  <a:schemeClr val="bg1"/>
                </a:solidFill>
                <a:latin typeface="Overpass"/>
              </a:rPr>
              <a:t>sustained </a:t>
            </a:r>
            <a:r>
              <a:rPr lang="en-US" sz="1400" dirty="0">
                <a:solidFill>
                  <a:schemeClr val="bg1"/>
                </a:solidFill>
                <a:latin typeface="Overpass"/>
              </a:rPr>
              <a:t>success.</a:t>
            </a:r>
          </a:p>
          <a:p>
            <a:pPr marL="457200" marR="0" lvl="0" algn="l" rtl="0">
              <a:lnSpc>
                <a:spcPct val="90000"/>
              </a:lnSpc>
              <a:spcBef>
                <a:spcPts val="0"/>
              </a:spcBef>
              <a:spcAft>
                <a:spcPts val="0"/>
              </a:spcAft>
            </a:pPr>
            <a:endParaRPr lang="en-US" dirty="0">
              <a:solidFill>
                <a:srgbClr val="3F3F3F"/>
              </a:solidFill>
              <a:latin typeface="Overpass"/>
              <a:cs typeface="Calibri"/>
              <a:sym typeface="Calibri"/>
            </a:endParaRPr>
          </a:p>
          <a:p>
            <a:pPr marL="457200">
              <a:lnSpc>
                <a:spcPct val="90000"/>
              </a:lnSpc>
              <a:spcBef>
                <a:spcPts val="1200"/>
              </a:spcBef>
            </a:pPr>
            <a:endParaRPr lang="en-US" sz="1400" dirty="0">
              <a:solidFill>
                <a:srgbClr val="3F3F3F"/>
              </a:solidFill>
              <a:latin typeface="Overpass"/>
              <a:ea typeface="Calibri"/>
              <a:cs typeface="Calibri"/>
              <a:sym typeface="Calibri"/>
            </a:endParaRPr>
          </a:p>
        </p:txBody>
      </p:sp>
      <p:pic>
        <p:nvPicPr>
          <p:cNvPr id="2" name="Picture 1" descr="A picture containing text, sign, clipart&#10;&#10;Description automatically generated">
            <a:extLst>
              <a:ext uri="{FF2B5EF4-FFF2-40B4-BE49-F238E27FC236}">
                <a16:creationId xmlns:a16="http://schemas.microsoft.com/office/drawing/2014/main" id="{4E7D8AA9-0BBB-7053-B28F-D6375305D1C0}"/>
              </a:ext>
            </a:extLst>
          </p:cNvPr>
          <p:cNvPicPr>
            <a:picLocks noChangeAspect="1"/>
          </p:cNvPicPr>
          <p:nvPr/>
        </p:nvPicPr>
        <p:blipFill>
          <a:blip r:embed="rId3"/>
          <a:stretch>
            <a:fillRect/>
          </a:stretch>
        </p:blipFill>
        <p:spPr>
          <a:xfrm>
            <a:off x="169430" y="4796979"/>
            <a:ext cx="661844" cy="215256"/>
          </a:xfrm>
          <a:prstGeom prst="rect">
            <a:avLst/>
          </a:prstGeom>
        </p:spPr>
      </p:pic>
      <p:sp>
        <p:nvSpPr>
          <p:cNvPr id="7" name="Google Shape;81;p4">
            <a:extLst>
              <a:ext uri="{FF2B5EF4-FFF2-40B4-BE49-F238E27FC236}">
                <a16:creationId xmlns:a16="http://schemas.microsoft.com/office/drawing/2014/main" id="{4E87855C-18A8-96C7-F734-00708F70CBC2}"/>
              </a:ext>
            </a:extLst>
          </p:cNvPr>
          <p:cNvSpPr txBox="1">
            <a:spLocks noGrp="1"/>
          </p:cNvSpPr>
          <p:nvPr>
            <p:ph type="title"/>
          </p:nvPr>
        </p:nvSpPr>
        <p:spPr>
          <a:xfrm>
            <a:off x="0" y="196693"/>
            <a:ext cx="8676903" cy="551587"/>
          </a:xfrm>
          <a:prstGeom prst="rect">
            <a:avLst/>
          </a:prstGeom>
          <a:noFill/>
          <a:ln>
            <a:noFill/>
          </a:ln>
        </p:spPr>
        <p:txBody>
          <a:bodyPr spcFirstLastPara="1" wrap="square" lIns="91425" tIns="45700" rIns="91425" bIns="45700" anchor="b" anchorCtr="0">
            <a:noAutofit/>
          </a:bodyPr>
          <a:lstStyle/>
          <a:p>
            <a:pPr marL="457200"/>
            <a:r>
              <a:rPr lang="en-US" b="0" dirty="0">
                <a:solidFill>
                  <a:srgbClr val="C9BF2B"/>
                </a:solidFill>
              </a:rPr>
              <a:t>SUMMARY</a:t>
            </a:r>
            <a:endParaRPr b="0" dirty="0">
              <a:solidFill>
                <a:srgbClr val="C9BF2B"/>
              </a:solidFill>
            </a:endParaRPr>
          </a:p>
        </p:txBody>
      </p:sp>
    </p:spTree>
    <p:extLst>
      <p:ext uri="{BB962C8B-B14F-4D97-AF65-F5344CB8AC3E}">
        <p14:creationId xmlns:p14="http://schemas.microsoft.com/office/powerpoint/2010/main" val="425776456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5"/>
          <p:cNvSpPr txBox="1"/>
          <p:nvPr/>
        </p:nvSpPr>
        <p:spPr>
          <a:xfrm>
            <a:off x="2358549" y="2070254"/>
            <a:ext cx="4426899" cy="29578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endParaRPr sz="1600" b="1" dirty="0">
              <a:solidFill>
                <a:srgbClr val="262626"/>
              </a:solidFill>
              <a:latin typeface="Overpass"/>
              <a:ea typeface="Calibri"/>
              <a:cs typeface="Calibri"/>
              <a:sym typeface="Calibri"/>
            </a:endParaRPr>
          </a:p>
        </p:txBody>
      </p:sp>
      <p:sp>
        <p:nvSpPr>
          <p:cNvPr id="345" name="Google Shape;345;p25"/>
          <p:cNvSpPr txBox="1"/>
          <p:nvPr/>
        </p:nvSpPr>
        <p:spPr>
          <a:xfrm>
            <a:off x="3018972" y="2310039"/>
            <a:ext cx="3048000" cy="55245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4000" b="1" dirty="0">
                <a:solidFill>
                  <a:schemeClr val="lt1"/>
                </a:solidFill>
                <a:latin typeface="Overpass"/>
                <a:ea typeface="Calibri"/>
                <a:cs typeface="Calibri"/>
                <a:sym typeface="Calibri"/>
              </a:rPr>
              <a:t>THANK YOU</a:t>
            </a:r>
            <a:endParaRPr dirty="0">
              <a:latin typeface="Overpass"/>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Shape 324"/>
        <p:cNvGrpSpPr/>
        <p:nvPr/>
      </p:nvGrpSpPr>
      <p:grpSpPr>
        <a:xfrm>
          <a:off x="0" y="0"/>
          <a:ext cx="0" cy="0"/>
          <a:chOff x="0" y="0"/>
          <a:chExt cx="0" cy="0"/>
        </a:xfrm>
      </p:grpSpPr>
      <p:pic>
        <p:nvPicPr>
          <p:cNvPr id="8" name="Picture 7" descr="A picture containing text, sign, clipart&#10;&#10;Description automatically generated">
            <a:extLst>
              <a:ext uri="{FF2B5EF4-FFF2-40B4-BE49-F238E27FC236}">
                <a16:creationId xmlns:a16="http://schemas.microsoft.com/office/drawing/2014/main" id="{01769899-FE36-E963-172C-32D999E267F2}"/>
              </a:ext>
            </a:extLst>
          </p:cNvPr>
          <p:cNvPicPr>
            <a:picLocks noChangeAspect="1"/>
          </p:cNvPicPr>
          <p:nvPr/>
        </p:nvPicPr>
        <p:blipFill>
          <a:blip r:embed="rId3"/>
          <a:stretch>
            <a:fillRect/>
          </a:stretch>
        </p:blipFill>
        <p:spPr>
          <a:xfrm>
            <a:off x="169430" y="4796979"/>
            <a:ext cx="661844" cy="215256"/>
          </a:xfrm>
          <a:prstGeom prst="rect">
            <a:avLst/>
          </a:prstGeom>
        </p:spPr>
      </p:pic>
      <p:sp>
        <p:nvSpPr>
          <p:cNvPr id="17" name="Google Shape;81;p4">
            <a:extLst>
              <a:ext uri="{FF2B5EF4-FFF2-40B4-BE49-F238E27FC236}">
                <a16:creationId xmlns:a16="http://schemas.microsoft.com/office/drawing/2014/main" id="{B3429147-43D7-0FBE-05EF-CDC4D7956764}"/>
              </a:ext>
            </a:extLst>
          </p:cNvPr>
          <p:cNvSpPr txBox="1">
            <a:spLocks noGrp="1"/>
          </p:cNvSpPr>
          <p:nvPr>
            <p:ph type="title"/>
          </p:nvPr>
        </p:nvSpPr>
        <p:spPr>
          <a:xfrm>
            <a:off x="0" y="196693"/>
            <a:ext cx="8676903" cy="551587"/>
          </a:xfrm>
          <a:prstGeom prst="rect">
            <a:avLst/>
          </a:prstGeom>
          <a:noFill/>
          <a:ln>
            <a:noFill/>
          </a:ln>
        </p:spPr>
        <p:txBody>
          <a:bodyPr spcFirstLastPara="1" wrap="square" lIns="91425" tIns="45700" rIns="91425" bIns="45700" anchor="b" anchorCtr="0">
            <a:noAutofit/>
          </a:bodyPr>
          <a:lstStyle/>
          <a:p>
            <a:pPr marL="457200"/>
            <a:r>
              <a:rPr lang="en-US" b="0" dirty="0">
                <a:solidFill>
                  <a:srgbClr val="C9BF2B"/>
                </a:solidFill>
              </a:rPr>
              <a:t>SUMMARY CAP TABLE AS OF 9/30/23</a:t>
            </a:r>
            <a:endParaRPr b="0" dirty="0">
              <a:solidFill>
                <a:srgbClr val="C9BF2B"/>
              </a:solidFill>
            </a:endParaRPr>
          </a:p>
        </p:txBody>
      </p:sp>
      <p:pic>
        <p:nvPicPr>
          <p:cNvPr id="2" name="Picture 1">
            <a:extLst>
              <a:ext uri="{FF2B5EF4-FFF2-40B4-BE49-F238E27FC236}">
                <a16:creationId xmlns:a16="http://schemas.microsoft.com/office/drawing/2014/main" id="{B7DA9B3A-3842-F86A-BA1B-4DC9D17C208D}"/>
              </a:ext>
            </a:extLst>
          </p:cNvPr>
          <p:cNvPicPr>
            <a:picLocks noChangeAspect="1"/>
          </p:cNvPicPr>
          <p:nvPr/>
        </p:nvPicPr>
        <p:blipFill>
          <a:blip r:embed="rId4"/>
          <a:stretch>
            <a:fillRect/>
          </a:stretch>
        </p:blipFill>
        <p:spPr>
          <a:xfrm>
            <a:off x="1393184" y="781049"/>
            <a:ext cx="5890533" cy="3869872"/>
          </a:xfrm>
          <a:prstGeom prst="rect">
            <a:avLst/>
          </a:prstGeom>
          <a:ln>
            <a:solidFill>
              <a:schemeClr val="tx1"/>
            </a:solidFill>
          </a:ln>
        </p:spPr>
      </p:pic>
    </p:spTree>
    <p:extLst>
      <p:ext uri="{BB962C8B-B14F-4D97-AF65-F5344CB8AC3E}">
        <p14:creationId xmlns:p14="http://schemas.microsoft.com/office/powerpoint/2010/main" val="170528196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Shape 350"/>
        <p:cNvGrpSpPr/>
        <p:nvPr/>
      </p:nvGrpSpPr>
      <p:grpSpPr>
        <a:xfrm>
          <a:off x="0" y="0"/>
          <a:ext cx="0" cy="0"/>
          <a:chOff x="0" y="0"/>
          <a:chExt cx="0" cy="0"/>
        </a:xfrm>
      </p:grpSpPr>
      <p:sp>
        <p:nvSpPr>
          <p:cNvPr id="352" name="Google Shape;352;p26"/>
          <p:cNvSpPr txBox="1"/>
          <p:nvPr/>
        </p:nvSpPr>
        <p:spPr>
          <a:xfrm>
            <a:off x="676164" y="636713"/>
            <a:ext cx="3573332" cy="4333169"/>
          </a:xfrm>
          <a:prstGeom prst="rect">
            <a:avLst/>
          </a:prstGeom>
          <a:noFill/>
          <a:ln>
            <a:noFill/>
          </a:ln>
        </p:spPr>
        <p:txBody>
          <a:bodyPr spcFirstLastPara="1" wrap="square" lIns="91425" tIns="45700" rIns="91425" bIns="45700" anchor="t" anchorCtr="0">
            <a:noAutofit/>
          </a:bodyPr>
          <a:lstStyle/>
          <a:p>
            <a:pPr marL="457200" marR="0" lvl="0" indent="0" algn="l" rtl="0">
              <a:spcBef>
                <a:spcPts val="0"/>
              </a:spcBef>
              <a:spcAft>
                <a:spcPts val="0"/>
              </a:spcAft>
              <a:buClr>
                <a:srgbClr val="C1C230"/>
              </a:buClr>
              <a:buSzPts val="520"/>
              <a:buFont typeface="Arial"/>
              <a:buNone/>
            </a:pPr>
            <a:r>
              <a:rPr lang="en-US" sz="1200" b="1" dirty="0">
                <a:solidFill>
                  <a:srgbClr val="262626"/>
                </a:solidFill>
                <a:latin typeface="Overpass"/>
                <a:sym typeface="Arial"/>
              </a:rPr>
              <a:t>Forward-Looking Statements </a:t>
            </a:r>
            <a:endParaRPr sz="1200" dirty="0">
              <a:latin typeface="Overpass"/>
            </a:endParaRPr>
          </a:p>
          <a:p>
            <a:pPr marL="457200" marR="0" lvl="0" indent="0" algn="just" rtl="0">
              <a:spcBef>
                <a:spcPts val="160"/>
              </a:spcBef>
              <a:spcAft>
                <a:spcPts val="0"/>
              </a:spcAft>
              <a:buClr>
                <a:srgbClr val="C1C230"/>
              </a:buClr>
              <a:buSzPts val="520"/>
              <a:buFont typeface="Arial"/>
              <a:buNone/>
            </a:pPr>
            <a:r>
              <a:rPr lang="en-US" sz="1200" dirty="0">
                <a:solidFill>
                  <a:srgbClr val="262626"/>
                </a:solidFill>
                <a:latin typeface="Overpass"/>
                <a:sym typeface="Arial"/>
              </a:rPr>
              <a:t>This presentation contains forward-looking statements about SINTX Technologies, Inc. (the “Company”). These forward-looking statements are made pursuant to the safe harbor provisions of the Private Securities Litigation Reform Act of 1995. These forward-looking statements relate to the Company’s financial results, products, product candidates, the expected timing of the regulatory approval of our product candidates, regulatory processes and objectives, potential benefits of the Company’s product candidates, intellectual property and related matters, all of which involve known and unknown risks and uncertainties. Actual results may differ materially from the forward-looking statements discussed in this presentation. </a:t>
            </a:r>
            <a:endParaRPr sz="1200" dirty="0">
              <a:latin typeface="Overpass"/>
            </a:endParaRPr>
          </a:p>
          <a:p>
            <a:pPr marL="457200" marR="0" lvl="0" indent="0" algn="l" rtl="0">
              <a:spcBef>
                <a:spcPts val="160"/>
              </a:spcBef>
              <a:spcAft>
                <a:spcPts val="0"/>
              </a:spcAft>
              <a:buClr>
                <a:schemeClr val="dk1"/>
              </a:buClr>
              <a:buSzPts val="520"/>
              <a:buFont typeface="Arial"/>
              <a:buNone/>
            </a:pPr>
            <a:endParaRPr sz="800" dirty="0">
              <a:solidFill>
                <a:srgbClr val="262626"/>
              </a:solidFill>
              <a:latin typeface="Overpass"/>
              <a:sym typeface="Arial"/>
            </a:endParaRPr>
          </a:p>
        </p:txBody>
      </p:sp>
      <p:sp>
        <p:nvSpPr>
          <p:cNvPr id="353" name="Google Shape;353;p26"/>
          <p:cNvSpPr txBox="1"/>
          <p:nvPr/>
        </p:nvSpPr>
        <p:spPr>
          <a:xfrm>
            <a:off x="4894505" y="607105"/>
            <a:ext cx="3573333" cy="4333169"/>
          </a:xfrm>
          <a:prstGeom prst="rect">
            <a:avLst/>
          </a:prstGeom>
          <a:noFill/>
          <a:ln>
            <a:noFill/>
          </a:ln>
        </p:spPr>
        <p:txBody>
          <a:bodyPr spcFirstLastPara="1" wrap="square" lIns="91425" tIns="45700" rIns="91425" bIns="45700" anchor="t" anchorCtr="0">
            <a:noAutofit/>
          </a:bodyPr>
          <a:lstStyle/>
          <a:p>
            <a:pPr marL="136525" marR="0" lvl="0" indent="0" algn="just" rtl="0">
              <a:spcBef>
                <a:spcPts val="0"/>
              </a:spcBef>
              <a:spcAft>
                <a:spcPts val="0"/>
              </a:spcAft>
              <a:buClr>
                <a:srgbClr val="C1C230"/>
              </a:buClr>
              <a:buSzPts val="520"/>
              <a:buFont typeface="Arial"/>
              <a:buNone/>
            </a:pPr>
            <a:r>
              <a:rPr lang="en-US" sz="1200" dirty="0">
                <a:solidFill>
                  <a:srgbClr val="262626"/>
                </a:solidFill>
                <a:latin typeface="Overpass"/>
                <a:sym typeface="Arial"/>
              </a:rPr>
              <a:t>Accordingly, the Company cautions investors not to place undue reliance on the forward-looking statements contained in, or made in connection with, this presentation. The forward-looking statements contained in this presentation are further qualified by the detailed discussion of risks and uncertainties set forth in the Company’s Annual Report on form 10-K filed with the Securities and Exchange Commission (SEC) on March 29, 2023, and in the Company’s other filings with the SEC which can be obtained on the Company’s website at www.sintx.com or on the SEC website at www.sec.gov. The forward-looking statements contained in this document represent the Company’s estimates and assumptions only as of the date of this presentation and the Company undertakes no duty or obligation to update or revise publicly any forward-looking statements contained in this presentation as a result of new information, future events or changes in the Company’s expectations.</a:t>
            </a:r>
            <a:endParaRPr sz="1200" dirty="0">
              <a:latin typeface="Overpass"/>
            </a:endParaRPr>
          </a:p>
          <a:p>
            <a:pPr marL="0" marR="0" lvl="0" indent="0" algn="l" rtl="0">
              <a:spcBef>
                <a:spcPts val="160"/>
              </a:spcBef>
              <a:spcAft>
                <a:spcPts val="0"/>
              </a:spcAft>
              <a:buClr>
                <a:schemeClr val="dk1"/>
              </a:buClr>
              <a:buSzPts val="520"/>
              <a:buFont typeface="Arial"/>
              <a:buNone/>
            </a:pPr>
            <a:endParaRPr sz="800" dirty="0">
              <a:solidFill>
                <a:srgbClr val="262626"/>
              </a:solidFill>
              <a:latin typeface="Overpass"/>
              <a:sym typeface="Arial"/>
            </a:endParaRPr>
          </a:p>
        </p:txBody>
      </p:sp>
      <p:sp>
        <p:nvSpPr>
          <p:cNvPr id="354" name="Google Shape;354;p26"/>
          <p:cNvSpPr txBox="1"/>
          <p:nvPr/>
        </p:nvSpPr>
        <p:spPr>
          <a:xfrm>
            <a:off x="676162" y="4150689"/>
            <a:ext cx="3897247" cy="461624"/>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r>
              <a:rPr lang="en-US" sz="1200" dirty="0">
                <a:solidFill>
                  <a:schemeClr val="dk1"/>
                </a:solidFill>
                <a:latin typeface="Overpass"/>
                <a:ea typeface="Calibri"/>
                <a:cs typeface="Calibri"/>
                <a:sym typeface="Calibri"/>
              </a:rPr>
              <a:t>Supporting documentation for all claims:</a:t>
            </a:r>
          </a:p>
          <a:p>
            <a:pPr marL="457200" marR="0" lvl="0" indent="0" algn="l" rtl="0">
              <a:spcBef>
                <a:spcPts val="0"/>
              </a:spcBef>
              <a:spcAft>
                <a:spcPts val="0"/>
              </a:spcAft>
              <a:buNone/>
            </a:pPr>
            <a:r>
              <a:rPr lang="en-US" sz="1200" u="sng" dirty="0">
                <a:solidFill>
                  <a:srgbClr val="BEB51B"/>
                </a:solidFill>
                <a:latin typeface="Overpass"/>
                <a:ea typeface="Calibri"/>
                <a:cs typeface="Calibri"/>
                <a:sym typeface="Calibri"/>
                <a:hlinkClick r:id="rId3">
                  <a:extLst>
                    <a:ext uri="{A12FA001-AC4F-418D-AE19-62706E023703}">
                      <ahyp:hlinkClr xmlns:ahyp="http://schemas.microsoft.com/office/drawing/2018/hyperlinkcolor" val="tx"/>
                    </a:ext>
                  </a:extLst>
                </a:hlinkClick>
              </a:rPr>
              <a:t>https://sintx.com/resources/references/</a:t>
            </a:r>
            <a:r>
              <a:rPr lang="en-US" sz="1200" dirty="0">
                <a:solidFill>
                  <a:srgbClr val="BEB51B"/>
                </a:solidFill>
                <a:latin typeface="Overpass"/>
                <a:ea typeface="Calibri"/>
                <a:cs typeface="Calibri"/>
                <a:sym typeface="Calibri"/>
              </a:rPr>
              <a:t> </a:t>
            </a:r>
            <a:endParaRPr sz="1200" dirty="0">
              <a:latin typeface="Overpass"/>
            </a:endParaRPr>
          </a:p>
        </p:txBody>
      </p:sp>
      <p:pic>
        <p:nvPicPr>
          <p:cNvPr id="3" name="Picture 2" descr="A picture containing text, sign, clipart&#10;&#10;Description automatically generated">
            <a:extLst>
              <a:ext uri="{FF2B5EF4-FFF2-40B4-BE49-F238E27FC236}">
                <a16:creationId xmlns:a16="http://schemas.microsoft.com/office/drawing/2014/main" id="{14DF1D35-8727-806A-C6FA-89A547C5140D}"/>
              </a:ext>
            </a:extLst>
          </p:cNvPr>
          <p:cNvPicPr>
            <a:picLocks noChangeAspect="1"/>
          </p:cNvPicPr>
          <p:nvPr/>
        </p:nvPicPr>
        <p:blipFill>
          <a:blip r:embed="rId4"/>
          <a:stretch>
            <a:fillRect/>
          </a:stretch>
        </p:blipFill>
        <p:spPr>
          <a:xfrm>
            <a:off x="169430" y="4796979"/>
            <a:ext cx="661844" cy="215256"/>
          </a:xfrm>
          <a:prstGeom prst="rect">
            <a:avLst/>
          </a:prstGeom>
        </p:spPr>
      </p:pic>
      <p:sp>
        <p:nvSpPr>
          <p:cNvPr id="6" name="Google Shape;81;p4">
            <a:extLst>
              <a:ext uri="{FF2B5EF4-FFF2-40B4-BE49-F238E27FC236}">
                <a16:creationId xmlns:a16="http://schemas.microsoft.com/office/drawing/2014/main" id="{1696668B-9A22-4E6E-1843-481769989BC4}"/>
              </a:ext>
            </a:extLst>
          </p:cNvPr>
          <p:cNvSpPr txBox="1">
            <a:spLocks noGrp="1"/>
          </p:cNvSpPr>
          <p:nvPr>
            <p:ph type="title"/>
          </p:nvPr>
        </p:nvSpPr>
        <p:spPr>
          <a:xfrm>
            <a:off x="0" y="0"/>
            <a:ext cx="8676903" cy="551587"/>
          </a:xfrm>
          <a:prstGeom prst="rect">
            <a:avLst/>
          </a:prstGeom>
          <a:noFill/>
          <a:ln>
            <a:noFill/>
          </a:ln>
        </p:spPr>
        <p:txBody>
          <a:bodyPr spcFirstLastPara="1" wrap="square" lIns="91425" tIns="45700" rIns="91425" bIns="45700" anchor="b" anchorCtr="0">
            <a:noAutofit/>
          </a:bodyPr>
          <a:lstStyle/>
          <a:p>
            <a:pPr marL="457200"/>
            <a:r>
              <a:rPr lang="en-US" b="0" dirty="0">
                <a:solidFill>
                  <a:srgbClr val="C9BF2B"/>
                </a:solidFill>
              </a:rPr>
              <a:t>DISCLAIMER</a:t>
            </a:r>
            <a:endParaRPr b="0" dirty="0">
              <a:solidFill>
                <a:srgbClr val="C9BF2B"/>
              </a:solidFill>
            </a:endParaRPr>
          </a:p>
        </p:txBody>
      </p:sp>
    </p:spTree>
    <p:extLst>
      <p:ext uri="{BB962C8B-B14F-4D97-AF65-F5344CB8AC3E}">
        <p14:creationId xmlns:p14="http://schemas.microsoft.com/office/powerpoint/2010/main" val="168870993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79"/>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FD70C47-2FA7-0D43-1709-09EBA55A6071}"/>
              </a:ext>
            </a:extLst>
          </p:cNvPr>
          <p:cNvCxnSpPr>
            <a:cxnSpLocks/>
          </p:cNvCxnSpPr>
          <p:nvPr/>
        </p:nvCxnSpPr>
        <p:spPr>
          <a:xfrm>
            <a:off x="391438" y="1422781"/>
            <a:ext cx="8099750" cy="779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sign, clipart&#10;&#10;Description automatically generated">
            <a:extLst>
              <a:ext uri="{FF2B5EF4-FFF2-40B4-BE49-F238E27FC236}">
                <a16:creationId xmlns:a16="http://schemas.microsoft.com/office/drawing/2014/main" id="{158AC71F-718C-BF18-CC6A-F108C3F46B60}"/>
              </a:ext>
            </a:extLst>
          </p:cNvPr>
          <p:cNvPicPr>
            <a:picLocks noChangeAspect="1"/>
          </p:cNvPicPr>
          <p:nvPr/>
        </p:nvPicPr>
        <p:blipFill>
          <a:blip r:embed="rId3"/>
          <a:stretch>
            <a:fillRect/>
          </a:stretch>
        </p:blipFill>
        <p:spPr>
          <a:xfrm>
            <a:off x="169431" y="4796979"/>
            <a:ext cx="661844" cy="215256"/>
          </a:xfrm>
          <a:prstGeom prst="rect">
            <a:avLst/>
          </a:prstGeom>
        </p:spPr>
      </p:pic>
      <p:sp>
        <p:nvSpPr>
          <p:cNvPr id="15" name="Google Shape;81;p4">
            <a:extLst>
              <a:ext uri="{FF2B5EF4-FFF2-40B4-BE49-F238E27FC236}">
                <a16:creationId xmlns:a16="http://schemas.microsoft.com/office/drawing/2014/main" id="{BC3C9A6E-B792-7F0C-F4F3-02037A6C2B96}"/>
              </a:ext>
            </a:extLst>
          </p:cNvPr>
          <p:cNvSpPr txBox="1">
            <a:spLocks noGrp="1"/>
          </p:cNvSpPr>
          <p:nvPr>
            <p:ph type="title"/>
          </p:nvPr>
        </p:nvSpPr>
        <p:spPr>
          <a:xfrm>
            <a:off x="1" y="196694"/>
            <a:ext cx="8676903" cy="551587"/>
          </a:xfrm>
          <a:prstGeom prst="rect">
            <a:avLst/>
          </a:prstGeom>
          <a:noFill/>
          <a:ln>
            <a:noFill/>
          </a:ln>
        </p:spPr>
        <p:txBody>
          <a:bodyPr spcFirstLastPara="1" vert="horz" wrap="square" lIns="91425" tIns="45700" rIns="91425" bIns="45700" rtlCol="0" anchor="b" anchorCtr="0">
            <a:noAutofit/>
          </a:bodyPr>
          <a:lstStyle/>
          <a:p>
            <a:pPr marL="457189"/>
            <a:r>
              <a:rPr lang="en-US" b="0" dirty="0">
                <a:solidFill>
                  <a:srgbClr val="C9BF2B"/>
                </a:solidFill>
              </a:rPr>
              <a:t>SINTX’S HISTORY AND TIMELINE</a:t>
            </a:r>
            <a:endParaRPr b="0" dirty="0">
              <a:solidFill>
                <a:srgbClr val="C9BF2B"/>
              </a:solidFill>
            </a:endParaRPr>
          </a:p>
        </p:txBody>
      </p:sp>
      <p:sp>
        <p:nvSpPr>
          <p:cNvPr id="24" name="TextBox 23">
            <a:extLst>
              <a:ext uri="{FF2B5EF4-FFF2-40B4-BE49-F238E27FC236}">
                <a16:creationId xmlns:a16="http://schemas.microsoft.com/office/drawing/2014/main" id="{C6FD812E-B04C-5D35-384B-94EA44300346}"/>
              </a:ext>
            </a:extLst>
          </p:cNvPr>
          <p:cNvSpPr txBox="1"/>
          <p:nvPr/>
        </p:nvSpPr>
        <p:spPr>
          <a:xfrm>
            <a:off x="1155730" y="3172912"/>
            <a:ext cx="1327649" cy="830997"/>
          </a:xfrm>
          <a:prstGeom prst="rect">
            <a:avLst/>
          </a:prstGeom>
          <a:noFill/>
        </p:spPr>
        <p:txBody>
          <a:bodyPr wrap="square" rtlCol="0">
            <a:spAutoFit/>
          </a:bodyPr>
          <a:lstStyle/>
          <a:p>
            <a:r>
              <a:rPr lang="en-US" sz="1200" b="1" dirty="0">
                <a:solidFill>
                  <a:srgbClr val="3F3F3F"/>
                </a:solidFill>
                <a:latin typeface="Overpass"/>
              </a:rPr>
              <a:t>FIRST IMPLANTATION</a:t>
            </a:r>
            <a:endParaRPr lang="en-US" sz="1200" dirty="0">
              <a:solidFill>
                <a:srgbClr val="3F3F3F"/>
              </a:solidFill>
              <a:latin typeface="Overpass"/>
            </a:endParaRPr>
          </a:p>
          <a:p>
            <a:r>
              <a:rPr lang="en-US" sz="1200" dirty="0">
                <a:solidFill>
                  <a:srgbClr val="3F3F3F"/>
                </a:solidFill>
                <a:latin typeface="Overpass"/>
              </a:rPr>
              <a:t>of Silicon Nitride Spinal Device</a:t>
            </a:r>
          </a:p>
        </p:txBody>
      </p:sp>
      <p:sp>
        <p:nvSpPr>
          <p:cNvPr id="26" name="TextBox 25">
            <a:extLst>
              <a:ext uri="{FF2B5EF4-FFF2-40B4-BE49-F238E27FC236}">
                <a16:creationId xmlns:a16="http://schemas.microsoft.com/office/drawing/2014/main" id="{11A4A151-9D7F-18B1-F397-7D0CDA51EC01}"/>
              </a:ext>
            </a:extLst>
          </p:cNvPr>
          <p:cNvSpPr txBox="1"/>
          <p:nvPr/>
        </p:nvSpPr>
        <p:spPr>
          <a:xfrm>
            <a:off x="7046431" y="1719460"/>
            <a:ext cx="787751" cy="400110"/>
          </a:xfrm>
          <a:prstGeom prst="rect">
            <a:avLst/>
          </a:prstGeom>
          <a:noFill/>
        </p:spPr>
        <p:txBody>
          <a:bodyPr wrap="square" rtlCol="0">
            <a:spAutoFit/>
          </a:bodyPr>
          <a:lstStyle/>
          <a:p>
            <a:r>
              <a:rPr lang="en-US" sz="2000" b="1" dirty="0">
                <a:solidFill>
                  <a:srgbClr val="3F3F3F"/>
                </a:solidFill>
                <a:latin typeface="Overpass"/>
              </a:rPr>
              <a:t>2021</a:t>
            </a:r>
          </a:p>
        </p:txBody>
      </p:sp>
      <p:sp>
        <p:nvSpPr>
          <p:cNvPr id="30" name="TextBox 29">
            <a:extLst>
              <a:ext uri="{FF2B5EF4-FFF2-40B4-BE49-F238E27FC236}">
                <a16:creationId xmlns:a16="http://schemas.microsoft.com/office/drawing/2014/main" id="{802C6829-A492-E7B2-AA20-99DE6216A297}"/>
              </a:ext>
            </a:extLst>
          </p:cNvPr>
          <p:cNvSpPr txBox="1"/>
          <p:nvPr/>
        </p:nvSpPr>
        <p:spPr>
          <a:xfrm>
            <a:off x="7046432" y="2038160"/>
            <a:ext cx="1387547" cy="646331"/>
          </a:xfrm>
          <a:prstGeom prst="rect">
            <a:avLst/>
          </a:prstGeom>
          <a:noFill/>
        </p:spPr>
        <p:txBody>
          <a:bodyPr wrap="square" rtlCol="0">
            <a:spAutoFit/>
          </a:bodyPr>
          <a:lstStyle/>
          <a:p>
            <a:r>
              <a:rPr lang="en-US" sz="1200" b="1" dirty="0">
                <a:solidFill>
                  <a:srgbClr val="3F3F3F"/>
                </a:solidFill>
                <a:latin typeface="Overpass"/>
              </a:rPr>
              <a:t>SINTX ARMOR</a:t>
            </a:r>
            <a:endParaRPr lang="en-US" sz="1200" dirty="0">
              <a:solidFill>
                <a:srgbClr val="3F3F3F"/>
              </a:solidFill>
              <a:latin typeface="Overpass"/>
            </a:endParaRPr>
          </a:p>
          <a:p>
            <a:r>
              <a:rPr lang="en-US" sz="1200" dirty="0">
                <a:solidFill>
                  <a:srgbClr val="3F3F3F"/>
                </a:solidFill>
                <a:latin typeface="Overpass"/>
              </a:rPr>
              <a:t>B4C LLC assets acquired</a:t>
            </a:r>
          </a:p>
        </p:txBody>
      </p:sp>
      <p:sp>
        <p:nvSpPr>
          <p:cNvPr id="31" name="TextBox 30">
            <a:extLst>
              <a:ext uri="{FF2B5EF4-FFF2-40B4-BE49-F238E27FC236}">
                <a16:creationId xmlns:a16="http://schemas.microsoft.com/office/drawing/2014/main" id="{2A1E0D51-C428-FA28-7B95-61602B5764B2}"/>
              </a:ext>
            </a:extLst>
          </p:cNvPr>
          <p:cNvSpPr txBox="1"/>
          <p:nvPr/>
        </p:nvSpPr>
        <p:spPr>
          <a:xfrm>
            <a:off x="7913772" y="3129661"/>
            <a:ext cx="900782" cy="400110"/>
          </a:xfrm>
          <a:prstGeom prst="rect">
            <a:avLst/>
          </a:prstGeom>
          <a:noFill/>
        </p:spPr>
        <p:txBody>
          <a:bodyPr wrap="square" rtlCol="0">
            <a:spAutoFit/>
          </a:bodyPr>
          <a:lstStyle/>
          <a:p>
            <a:r>
              <a:rPr lang="en-US" sz="2000" b="1" dirty="0">
                <a:solidFill>
                  <a:srgbClr val="3F3F3F"/>
                </a:solidFill>
                <a:latin typeface="Overpass"/>
              </a:rPr>
              <a:t>2022</a:t>
            </a:r>
          </a:p>
        </p:txBody>
      </p:sp>
      <p:sp>
        <p:nvSpPr>
          <p:cNvPr id="32" name="TextBox 31">
            <a:extLst>
              <a:ext uri="{FF2B5EF4-FFF2-40B4-BE49-F238E27FC236}">
                <a16:creationId xmlns:a16="http://schemas.microsoft.com/office/drawing/2014/main" id="{0DD16078-75C5-B4A8-D1DA-609E9D70E782}"/>
              </a:ext>
            </a:extLst>
          </p:cNvPr>
          <p:cNvSpPr txBox="1"/>
          <p:nvPr/>
        </p:nvSpPr>
        <p:spPr>
          <a:xfrm>
            <a:off x="7913772" y="3435958"/>
            <a:ext cx="1267934" cy="830997"/>
          </a:xfrm>
          <a:prstGeom prst="rect">
            <a:avLst/>
          </a:prstGeom>
          <a:noFill/>
        </p:spPr>
        <p:txBody>
          <a:bodyPr wrap="square" rtlCol="0">
            <a:spAutoFit/>
          </a:bodyPr>
          <a:lstStyle/>
          <a:p>
            <a:r>
              <a:rPr lang="en-US" sz="1200" b="1" dirty="0">
                <a:solidFill>
                  <a:srgbClr val="3F3F3F"/>
                </a:solidFill>
                <a:latin typeface="Overpass"/>
              </a:rPr>
              <a:t>TA&amp;T ACQUIRED</a:t>
            </a:r>
          </a:p>
          <a:p>
            <a:r>
              <a:rPr lang="en-US" sz="1200" dirty="0">
                <a:solidFill>
                  <a:srgbClr val="3F3F3F"/>
                </a:solidFill>
                <a:latin typeface="Overpass"/>
              </a:rPr>
              <a:t>Expanded into defense, energy, aerospace</a:t>
            </a:r>
          </a:p>
        </p:txBody>
      </p:sp>
      <p:sp>
        <p:nvSpPr>
          <p:cNvPr id="33" name="TextBox 32">
            <a:extLst>
              <a:ext uri="{FF2B5EF4-FFF2-40B4-BE49-F238E27FC236}">
                <a16:creationId xmlns:a16="http://schemas.microsoft.com/office/drawing/2014/main" id="{9F9E7AF1-8971-729F-0C53-D3FA33207B73}"/>
              </a:ext>
            </a:extLst>
          </p:cNvPr>
          <p:cNvSpPr txBox="1"/>
          <p:nvPr/>
        </p:nvSpPr>
        <p:spPr>
          <a:xfrm>
            <a:off x="6293501" y="2809921"/>
            <a:ext cx="900782" cy="400110"/>
          </a:xfrm>
          <a:prstGeom prst="rect">
            <a:avLst/>
          </a:prstGeom>
          <a:noFill/>
        </p:spPr>
        <p:txBody>
          <a:bodyPr wrap="square" rtlCol="0">
            <a:spAutoFit/>
          </a:bodyPr>
          <a:lstStyle/>
          <a:p>
            <a:r>
              <a:rPr lang="en-US" sz="2000" b="1" dirty="0">
                <a:solidFill>
                  <a:srgbClr val="3F3F3F"/>
                </a:solidFill>
                <a:latin typeface="Overpass"/>
              </a:rPr>
              <a:t>2020</a:t>
            </a:r>
          </a:p>
        </p:txBody>
      </p:sp>
      <p:sp>
        <p:nvSpPr>
          <p:cNvPr id="34" name="TextBox 33">
            <a:extLst>
              <a:ext uri="{FF2B5EF4-FFF2-40B4-BE49-F238E27FC236}">
                <a16:creationId xmlns:a16="http://schemas.microsoft.com/office/drawing/2014/main" id="{48209D8A-EC5F-1B79-8528-B96143ACDB11}"/>
              </a:ext>
            </a:extLst>
          </p:cNvPr>
          <p:cNvSpPr txBox="1"/>
          <p:nvPr/>
        </p:nvSpPr>
        <p:spPr>
          <a:xfrm>
            <a:off x="6117975" y="3172912"/>
            <a:ext cx="1267934" cy="830997"/>
          </a:xfrm>
          <a:prstGeom prst="rect">
            <a:avLst/>
          </a:prstGeom>
          <a:noFill/>
        </p:spPr>
        <p:txBody>
          <a:bodyPr wrap="square" rtlCol="0">
            <a:spAutoFit/>
          </a:bodyPr>
          <a:lstStyle/>
          <a:p>
            <a:r>
              <a:rPr lang="en-US" sz="1200" b="1" dirty="0">
                <a:solidFill>
                  <a:srgbClr val="3F3F3F"/>
                </a:solidFill>
                <a:latin typeface="Overpass"/>
              </a:rPr>
              <a:t>DISCOVERY</a:t>
            </a:r>
            <a:endParaRPr lang="en-US" sz="1200" dirty="0">
              <a:solidFill>
                <a:srgbClr val="3F3F3F"/>
              </a:solidFill>
              <a:latin typeface="Overpass"/>
            </a:endParaRPr>
          </a:p>
          <a:p>
            <a:r>
              <a:rPr lang="en-US" sz="1200" dirty="0">
                <a:solidFill>
                  <a:srgbClr val="3F3F3F"/>
                </a:solidFill>
                <a:latin typeface="Overpass"/>
              </a:rPr>
              <a:t>SINTX’s SN inactivates viruses</a:t>
            </a:r>
          </a:p>
        </p:txBody>
      </p:sp>
      <p:sp>
        <p:nvSpPr>
          <p:cNvPr id="35" name="TextBox 34">
            <a:extLst>
              <a:ext uri="{FF2B5EF4-FFF2-40B4-BE49-F238E27FC236}">
                <a16:creationId xmlns:a16="http://schemas.microsoft.com/office/drawing/2014/main" id="{DFB60D97-3E41-14BB-1E49-5891F64895F1}"/>
              </a:ext>
            </a:extLst>
          </p:cNvPr>
          <p:cNvSpPr txBox="1"/>
          <p:nvPr/>
        </p:nvSpPr>
        <p:spPr>
          <a:xfrm>
            <a:off x="5158848" y="1719460"/>
            <a:ext cx="900782" cy="400110"/>
          </a:xfrm>
          <a:prstGeom prst="rect">
            <a:avLst/>
          </a:prstGeom>
          <a:noFill/>
        </p:spPr>
        <p:txBody>
          <a:bodyPr wrap="square" rtlCol="0">
            <a:spAutoFit/>
          </a:bodyPr>
          <a:lstStyle/>
          <a:p>
            <a:r>
              <a:rPr lang="en-US" sz="2000" b="1" dirty="0">
                <a:solidFill>
                  <a:srgbClr val="3F3F3F"/>
                </a:solidFill>
                <a:latin typeface="Overpass"/>
              </a:rPr>
              <a:t>2018</a:t>
            </a:r>
          </a:p>
        </p:txBody>
      </p:sp>
      <p:sp>
        <p:nvSpPr>
          <p:cNvPr id="36" name="TextBox 35">
            <a:extLst>
              <a:ext uri="{FF2B5EF4-FFF2-40B4-BE49-F238E27FC236}">
                <a16:creationId xmlns:a16="http://schemas.microsoft.com/office/drawing/2014/main" id="{F5A6B972-35D8-8CD2-7B59-13DAB2AFF27C}"/>
              </a:ext>
            </a:extLst>
          </p:cNvPr>
          <p:cNvSpPr txBox="1"/>
          <p:nvPr/>
        </p:nvSpPr>
        <p:spPr>
          <a:xfrm>
            <a:off x="5158849" y="2038160"/>
            <a:ext cx="1269899" cy="1200329"/>
          </a:xfrm>
          <a:prstGeom prst="rect">
            <a:avLst/>
          </a:prstGeom>
          <a:noFill/>
        </p:spPr>
        <p:txBody>
          <a:bodyPr wrap="square" rtlCol="0">
            <a:spAutoFit/>
          </a:bodyPr>
          <a:lstStyle/>
          <a:p>
            <a:r>
              <a:rPr lang="en-US" sz="1200" b="1" dirty="0">
                <a:solidFill>
                  <a:srgbClr val="3F3F3F"/>
                </a:solidFill>
                <a:latin typeface="Overpass"/>
              </a:rPr>
              <a:t>DIVESTED SPINE</a:t>
            </a:r>
            <a:endParaRPr lang="en-US" sz="1200" dirty="0">
              <a:solidFill>
                <a:srgbClr val="3F3F3F"/>
              </a:solidFill>
              <a:latin typeface="Overpass"/>
            </a:endParaRPr>
          </a:p>
          <a:p>
            <a:r>
              <a:rPr lang="en-US" sz="1200" dirty="0">
                <a:solidFill>
                  <a:srgbClr val="3F3F3F"/>
                </a:solidFill>
                <a:latin typeface="Overpass"/>
              </a:rPr>
              <a:t>to CTL-Medical, Amedica became SINTX Technologies (NASDAQ: SINT)</a:t>
            </a:r>
          </a:p>
        </p:txBody>
      </p:sp>
      <p:sp>
        <p:nvSpPr>
          <p:cNvPr id="37" name="TextBox 36">
            <a:extLst>
              <a:ext uri="{FF2B5EF4-FFF2-40B4-BE49-F238E27FC236}">
                <a16:creationId xmlns:a16="http://schemas.microsoft.com/office/drawing/2014/main" id="{3CF7C292-30F7-80B8-AB8C-B71F5D6520C1}"/>
              </a:ext>
            </a:extLst>
          </p:cNvPr>
          <p:cNvSpPr txBox="1"/>
          <p:nvPr/>
        </p:nvSpPr>
        <p:spPr>
          <a:xfrm>
            <a:off x="4098199" y="2373173"/>
            <a:ext cx="748129" cy="400110"/>
          </a:xfrm>
          <a:prstGeom prst="rect">
            <a:avLst/>
          </a:prstGeom>
          <a:noFill/>
        </p:spPr>
        <p:txBody>
          <a:bodyPr wrap="square" rtlCol="0">
            <a:spAutoFit/>
          </a:bodyPr>
          <a:lstStyle/>
          <a:p>
            <a:r>
              <a:rPr lang="en-US" sz="2000" b="1" dirty="0">
                <a:solidFill>
                  <a:srgbClr val="3F3F3F"/>
                </a:solidFill>
                <a:latin typeface="Overpass"/>
              </a:rPr>
              <a:t>2014</a:t>
            </a:r>
          </a:p>
        </p:txBody>
      </p:sp>
      <p:sp>
        <p:nvSpPr>
          <p:cNvPr id="38" name="TextBox 37">
            <a:extLst>
              <a:ext uri="{FF2B5EF4-FFF2-40B4-BE49-F238E27FC236}">
                <a16:creationId xmlns:a16="http://schemas.microsoft.com/office/drawing/2014/main" id="{A32A2497-5C7F-4A0B-2907-A922205A6997}"/>
              </a:ext>
            </a:extLst>
          </p:cNvPr>
          <p:cNvSpPr txBox="1"/>
          <p:nvPr/>
        </p:nvSpPr>
        <p:spPr>
          <a:xfrm>
            <a:off x="4098200" y="2705878"/>
            <a:ext cx="1077362" cy="830997"/>
          </a:xfrm>
          <a:prstGeom prst="rect">
            <a:avLst/>
          </a:prstGeom>
          <a:noFill/>
        </p:spPr>
        <p:txBody>
          <a:bodyPr wrap="square" rtlCol="0">
            <a:spAutoFit/>
          </a:bodyPr>
          <a:lstStyle/>
          <a:p>
            <a:r>
              <a:rPr lang="en-US" sz="1200" b="1" dirty="0">
                <a:solidFill>
                  <a:srgbClr val="3F3F3F"/>
                </a:solidFill>
                <a:latin typeface="Overpass"/>
              </a:rPr>
              <a:t>IPO</a:t>
            </a:r>
            <a:endParaRPr lang="en-US" sz="1200" dirty="0">
              <a:solidFill>
                <a:srgbClr val="3F3F3F"/>
              </a:solidFill>
              <a:latin typeface="Overpass"/>
            </a:endParaRPr>
          </a:p>
          <a:p>
            <a:r>
              <a:rPr lang="en-US" sz="1200" dirty="0">
                <a:solidFill>
                  <a:srgbClr val="3F3F3F"/>
                </a:solidFill>
                <a:latin typeface="Overpass"/>
              </a:rPr>
              <a:t>NASDAQ – AMDA</a:t>
            </a:r>
          </a:p>
          <a:p>
            <a:endParaRPr lang="en-US" sz="1200" dirty="0">
              <a:solidFill>
                <a:srgbClr val="3F3F3F"/>
              </a:solidFill>
              <a:latin typeface="Overpass"/>
            </a:endParaRPr>
          </a:p>
        </p:txBody>
      </p:sp>
      <p:sp>
        <p:nvSpPr>
          <p:cNvPr id="39" name="TextBox 38">
            <a:extLst>
              <a:ext uri="{FF2B5EF4-FFF2-40B4-BE49-F238E27FC236}">
                <a16:creationId xmlns:a16="http://schemas.microsoft.com/office/drawing/2014/main" id="{60DCE0B2-A322-4975-7B12-99240A61D836}"/>
              </a:ext>
            </a:extLst>
          </p:cNvPr>
          <p:cNvSpPr txBox="1"/>
          <p:nvPr/>
        </p:nvSpPr>
        <p:spPr>
          <a:xfrm>
            <a:off x="3171535" y="3129661"/>
            <a:ext cx="1420684" cy="400110"/>
          </a:xfrm>
          <a:prstGeom prst="rect">
            <a:avLst/>
          </a:prstGeom>
          <a:noFill/>
        </p:spPr>
        <p:txBody>
          <a:bodyPr wrap="square" rtlCol="0">
            <a:spAutoFit/>
          </a:bodyPr>
          <a:lstStyle/>
          <a:p>
            <a:r>
              <a:rPr lang="en-US" sz="2000" b="1" dirty="0">
                <a:solidFill>
                  <a:srgbClr val="3F3F3F"/>
                </a:solidFill>
                <a:latin typeface="Overpass"/>
              </a:rPr>
              <a:t>2012</a:t>
            </a:r>
          </a:p>
        </p:txBody>
      </p:sp>
      <p:sp>
        <p:nvSpPr>
          <p:cNvPr id="40" name="TextBox 39">
            <a:extLst>
              <a:ext uri="{FF2B5EF4-FFF2-40B4-BE49-F238E27FC236}">
                <a16:creationId xmlns:a16="http://schemas.microsoft.com/office/drawing/2014/main" id="{6DE44A48-BD61-A275-5C97-BF4D30786242}"/>
              </a:ext>
            </a:extLst>
          </p:cNvPr>
          <p:cNvSpPr txBox="1"/>
          <p:nvPr/>
        </p:nvSpPr>
        <p:spPr>
          <a:xfrm>
            <a:off x="3171535" y="3435958"/>
            <a:ext cx="1504073" cy="830997"/>
          </a:xfrm>
          <a:prstGeom prst="rect">
            <a:avLst/>
          </a:prstGeom>
          <a:noFill/>
        </p:spPr>
        <p:txBody>
          <a:bodyPr wrap="square" rtlCol="0">
            <a:spAutoFit/>
          </a:bodyPr>
          <a:lstStyle/>
          <a:p>
            <a:r>
              <a:rPr lang="en-US" sz="1200" b="1" dirty="0">
                <a:solidFill>
                  <a:srgbClr val="3F3F3F"/>
                </a:solidFill>
                <a:latin typeface="Overpass"/>
              </a:rPr>
              <a:t>DISCOVERY</a:t>
            </a:r>
            <a:endParaRPr lang="en-US" sz="1200" dirty="0">
              <a:solidFill>
                <a:srgbClr val="3F3F3F"/>
              </a:solidFill>
              <a:latin typeface="Overpass"/>
            </a:endParaRPr>
          </a:p>
          <a:p>
            <a:r>
              <a:rPr lang="en-US" sz="1200" dirty="0">
                <a:solidFill>
                  <a:srgbClr val="3F3F3F"/>
                </a:solidFill>
                <a:latin typeface="Overpass"/>
              </a:rPr>
              <a:t>SINTX’s SN promotes bone fusion, resists bacteria  </a:t>
            </a:r>
          </a:p>
        </p:txBody>
      </p:sp>
      <p:sp>
        <p:nvSpPr>
          <p:cNvPr id="44" name="TextBox 43">
            <a:extLst>
              <a:ext uri="{FF2B5EF4-FFF2-40B4-BE49-F238E27FC236}">
                <a16:creationId xmlns:a16="http://schemas.microsoft.com/office/drawing/2014/main" id="{B9C7233F-251B-F7C2-417D-901F89AF0EF6}"/>
              </a:ext>
            </a:extLst>
          </p:cNvPr>
          <p:cNvSpPr txBox="1"/>
          <p:nvPr/>
        </p:nvSpPr>
        <p:spPr>
          <a:xfrm>
            <a:off x="2184166" y="1719460"/>
            <a:ext cx="1420684" cy="400110"/>
          </a:xfrm>
          <a:prstGeom prst="rect">
            <a:avLst/>
          </a:prstGeom>
          <a:noFill/>
        </p:spPr>
        <p:txBody>
          <a:bodyPr wrap="square" rtlCol="0">
            <a:spAutoFit/>
          </a:bodyPr>
          <a:lstStyle/>
          <a:p>
            <a:r>
              <a:rPr lang="en-US" sz="2000" b="1" dirty="0">
                <a:solidFill>
                  <a:srgbClr val="3F3F3F"/>
                </a:solidFill>
                <a:latin typeface="Overpass"/>
              </a:rPr>
              <a:t>2010</a:t>
            </a:r>
          </a:p>
        </p:txBody>
      </p:sp>
      <p:sp>
        <p:nvSpPr>
          <p:cNvPr id="45" name="TextBox 44">
            <a:extLst>
              <a:ext uri="{FF2B5EF4-FFF2-40B4-BE49-F238E27FC236}">
                <a16:creationId xmlns:a16="http://schemas.microsoft.com/office/drawing/2014/main" id="{61E8BE74-3DD1-B956-3870-F0F50D00AB15}"/>
              </a:ext>
            </a:extLst>
          </p:cNvPr>
          <p:cNvSpPr txBox="1"/>
          <p:nvPr/>
        </p:nvSpPr>
        <p:spPr>
          <a:xfrm>
            <a:off x="2184166" y="2038160"/>
            <a:ext cx="1327649" cy="646331"/>
          </a:xfrm>
          <a:prstGeom prst="rect">
            <a:avLst/>
          </a:prstGeom>
          <a:noFill/>
        </p:spPr>
        <p:txBody>
          <a:bodyPr wrap="square" rtlCol="0">
            <a:spAutoFit/>
          </a:bodyPr>
          <a:lstStyle/>
          <a:p>
            <a:r>
              <a:rPr lang="en-US" sz="1200" b="1" dirty="0">
                <a:solidFill>
                  <a:srgbClr val="3F3F3F"/>
                </a:solidFill>
                <a:latin typeface="Overpass"/>
              </a:rPr>
              <a:t>US SPINE ACQUISITION</a:t>
            </a:r>
          </a:p>
          <a:p>
            <a:r>
              <a:rPr lang="en-US" sz="1200" dirty="0">
                <a:solidFill>
                  <a:srgbClr val="3F3F3F"/>
                </a:solidFill>
                <a:latin typeface="Overpass"/>
              </a:rPr>
              <a:t>Added technology</a:t>
            </a:r>
          </a:p>
        </p:txBody>
      </p:sp>
      <p:sp>
        <p:nvSpPr>
          <p:cNvPr id="57" name="TextBox 56">
            <a:extLst>
              <a:ext uri="{FF2B5EF4-FFF2-40B4-BE49-F238E27FC236}">
                <a16:creationId xmlns:a16="http://schemas.microsoft.com/office/drawing/2014/main" id="{51057AA7-45E4-A9BE-C59C-7F949E4A5666}"/>
              </a:ext>
            </a:extLst>
          </p:cNvPr>
          <p:cNvSpPr txBox="1"/>
          <p:nvPr/>
        </p:nvSpPr>
        <p:spPr>
          <a:xfrm>
            <a:off x="58762" y="2038160"/>
            <a:ext cx="1265384" cy="830997"/>
          </a:xfrm>
          <a:prstGeom prst="rect">
            <a:avLst/>
          </a:prstGeom>
          <a:noFill/>
        </p:spPr>
        <p:txBody>
          <a:bodyPr wrap="square" rtlCol="0">
            <a:spAutoFit/>
          </a:bodyPr>
          <a:lstStyle/>
          <a:p>
            <a:r>
              <a:rPr lang="en-US" sz="1200" b="1" dirty="0">
                <a:solidFill>
                  <a:srgbClr val="3F3F3F"/>
                </a:solidFill>
                <a:latin typeface="Overpass"/>
              </a:rPr>
              <a:t>AMEDICA CORPORATION</a:t>
            </a:r>
            <a:endParaRPr lang="en-US" sz="1200" dirty="0">
              <a:solidFill>
                <a:srgbClr val="3F3F3F"/>
              </a:solidFill>
              <a:latin typeface="Overpass"/>
            </a:endParaRPr>
          </a:p>
          <a:p>
            <a:r>
              <a:rPr lang="en-US" sz="1200" dirty="0">
                <a:solidFill>
                  <a:srgbClr val="3F3F3F"/>
                </a:solidFill>
                <a:latin typeface="Overpass"/>
              </a:rPr>
              <a:t>Surgeon - Scientist</a:t>
            </a:r>
          </a:p>
        </p:txBody>
      </p:sp>
      <p:sp>
        <p:nvSpPr>
          <p:cNvPr id="58" name="TextBox 57">
            <a:extLst>
              <a:ext uri="{FF2B5EF4-FFF2-40B4-BE49-F238E27FC236}">
                <a16:creationId xmlns:a16="http://schemas.microsoft.com/office/drawing/2014/main" id="{6474D4EB-C5AE-24E3-3FD8-CFE038B8515B}"/>
              </a:ext>
            </a:extLst>
          </p:cNvPr>
          <p:cNvSpPr txBox="1"/>
          <p:nvPr/>
        </p:nvSpPr>
        <p:spPr>
          <a:xfrm>
            <a:off x="58763" y="1719460"/>
            <a:ext cx="900782" cy="400110"/>
          </a:xfrm>
          <a:prstGeom prst="rect">
            <a:avLst/>
          </a:prstGeom>
          <a:noFill/>
        </p:spPr>
        <p:txBody>
          <a:bodyPr wrap="square" rtlCol="0">
            <a:spAutoFit/>
          </a:bodyPr>
          <a:lstStyle/>
          <a:p>
            <a:r>
              <a:rPr lang="en-US" sz="2000" b="1" dirty="0">
                <a:solidFill>
                  <a:srgbClr val="3F3F3F"/>
                </a:solidFill>
                <a:latin typeface="Overpass"/>
              </a:rPr>
              <a:t>1996</a:t>
            </a:r>
          </a:p>
        </p:txBody>
      </p:sp>
      <p:sp>
        <p:nvSpPr>
          <p:cNvPr id="3" name="Google Shape;171;p9">
            <a:extLst>
              <a:ext uri="{FF2B5EF4-FFF2-40B4-BE49-F238E27FC236}">
                <a16:creationId xmlns:a16="http://schemas.microsoft.com/office/drawing/2014/main" id="{A7181D02-4A63-8F81-78CF-B8CAAB3F90A6}"/>
              </a:ext>
            </a:extLst>
          </p:cNvPr>
          <p:cNvSpPr>
            <a:spLocks noChangeAspect="1"/>
          </p:cNvSpPr>
          <p:nvPr/>
        </p:nvSpPr>
        <p:spPr>
          <a:xfrm rot="5400000">
            <a:off x="301783" y="1273697"/>
            <a:ext cx="345875" cy="298168"/>
          </a:xfrm>
          <a:prstGeom prst="hexagon">
            <a:avLst>
              <a:gd name="adj" fmla="val 25000"/>
              <a:gd name="vf" fmla="val 115470"/>
            </a:avLst>
          </a:prstGeom>
          <a:solidFill>
            <a:srgbClr val="C9BF2B"/>
          </a:solidFill>
          <a:ln w="19050">
            <a:solidFill>
              <a:srgbClr val="DDD465">
                <a:alpha val="87000"/>
              </a:srgbClr>
            </a:solidFill>
          </a:ln>
        </p:spPr>
        <p:txBody>
          <a:bodyPr spcFirstLastPara="1" wrap="square" lIns="91425" tIns="45700" rIns="91425" bIns="45700" anchor="ctr" anchorCtr="0">
            <a:noAutofit/>
          </a:bodyPr>
          <a:lstStyle/>
          <a:p>
            <a:pPr algn="ctr"/>
            <a:endParaRPr sz="1800" dirty="0">
              <a:solidFill>
                <a:schemeClr val="lt1"/>
              </a:solidFill>
              <a:latin typeface="Overpass"/>
            </a:endParaRPr>
          </a:p>
        </p:txBody>
      </p:sp>
      <p:sp>
        <p:nvSpPr>
          <p:cNvPr id="25" name="TextBox 24">
            <a:extLst>
              <a:ext uri="{FF2B5EF4-FFF2-40B4-BE49-F238E27FC236}">
                <a16:creationId xmlns:a16="http://schemas.microsoft.com/office/drawing/2014/main" id="{37CC50E7-CFD3-A165-1455-AA2E400299FC}"/>
              </a:ext>
            </a:extLst>
          </p:cNvPr>
          <p:cNvSpPr txBox="1"/>
          <p:nvPr/>
        </p:nvSpPr>
        <p:spPr>
          <a:xfrm>
            <a:off x="1155730" y="2809921"/>
            <a:ext cx="900782" cy="400110"/>
          </a:xfrm>
          <a:prstGeom prst="rect">
            <a:avLst/>
          </a:prstGeom>
          <a:noFill/>
        </p:spPr>
        <p:txBody>
          <a:bodyPr wrap="square" rtlCol="0">
            <a:spAutoFit/>
          </a:bodyPr>
          <a:lstStyle/>
          <a:p>
            <a:r>
              <a:rPr lang="en-US" sz="2000" b="1" dirty="0">
                <a:solidFill>
                  <a:srgbClr val="3F3F3F"/>
                </a:solidFill>
                <a:latin typeface="Overpass"/>
              </a:rPr>
              <a:t>2008</a:t>
            </a:r>
          </a:p>
        </p:txBody>
      </p:sp>
      <p:sp>
        <p:nvSpPr>
          <p:cNvPr id="10" name="Google Shape;171;p9">
            <a:extLst>
              <a:ext uri="{FF2B5EF4-FFF2-40B4-BE49-F238E27FC236}">
                <a16:creationId xmlns:a16="http://schemas.microsoft.com/office/drawing/2014/main" id="{4F0433E5-D595-64CB-4234-036343FDCDF4}"/>
              </a:ext>
            </a:extLst>
          </p:cNvPr>
          <p:cNvSpPr>
            <a:spLocks noChangeAspect="1"/>
          </p:cNvSpPr>
          <p:nvPr/>
        </p:nvSpPr>
        <p:spPr>
          <a:xfrm rot="5400000">
            <a:off x="1296353" y="1273698"/>
            <a:ext cx="345875" cy="298168"/>
          </a:xfrm>
          <a:prstGeom prst="hexagon">
            <a:avLst>
              <a:gd name="adj" fmla="val 25000"/>
              <a:gd name="vf" fmla="val 115470"/>
            </a:avLst>
          </a:prstGeom>
          <a:solidFill>
            <a:srgbClr val="C9BF2B"/>
          </a:solidFill>
          <a:ln w="19050">
            <a:solidFill>
              <a:srgbClr val="DDD465">
                <a:alpha val="87000"/>
              </a:srgbClr>
            </a:solidFill>
          </a:ln>
        </p:spPr>
        <p:txBody>
          <a:bodyPr spcFirstLastPara="1" wrap="square" lIns="91425" tIns="45700" rIns="91425" bIns="45700" anchor="ctr" anchorCtr="0">
            <a:noAutofit/>
          </a:bodyPr>
          <a:lstStyle/>
          <a:p>
            <a:pPr algn="ctr"/>
            <a:endParaRPr sz="1800" dirty="0">
              <a:solidFill>
                <a:schemeClr val="lt1"/>
              </a:solidFill>
              <a:latin typeface="Overpass"/>
            </a:endParaRPr>
          </a:p>
        </p:txBody>
      </p:sp>
      <p:cxnSp>
        <p:nvCxnSpPr>
          <p:cNvPr id="11" name="Straight Connector 10">
            <a:extLst>
              <a:ext uri="{FF2B5EF4-FFF2-40B4-BE49-F238E27FC236}">
                <a16:creationId xmlns:a16="http://schemas.microsoft.com/office/drawing/2014/main" id="{EC1A740F-56CF-2DA0-4A96-096ECD50C56A}"/>
              </a:ext>
            </a:extLst>
          </p:cNvPr>
          <p:cNvCxnSpPr>
            <a:cxnSpLocks/>
          </p:cNvCxnSpPr>
          <p:nvPr/>
        </p:nvCxnSpPr>
        <p:spPr>
          <a:xfrm>
            <a:off x="1469387" y="1654049"/>
            <a:ext cx="0" cy="116586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Google Shape;171;p9">
            <a:extLst>
              <a:ext uri="{FF2B5EF4-FFF2-40B4-BE49-F238E27FC236}">
                <a16:creationId xmlns:a16="http://schemas.microsoft.com/office/drawing/2014/main" id="{D375AA13-7EAD-F0E2-1EAF-9C861FD960A8}"/>
              </a:ext>
            </a:extLst>
          </p:cNvPr>
          <p:cNvSpPr>
            <a:spLocks noChangeAspect="1"/>
          </p:cNvSpPr>
          <p:nvPr/>
        </p:nvSpPr>
        <p:spPr>
          <a:xfrm rot="5400000">
            <a:off x="2290923" y="1281487"/>
            <a:ext cx="345875" cy="298168"/>
          </a:xfrm>
          <a:prstGeom prst="hexagon">
            <a:avLst>
              <a:gd name="adj" fmla="val 25000"/>
              <a:gd name="vf" fmla="val 115470"/>
            </a:avLst>
          </a:prstGeom>
          <a:solidFill>
            <a:srgbClr val="C9BF2B"/>
          </a:solidFill>
          <a:ln w="19050">
            <a:solidFill>
              <a:srgbClr val="DDD465">
                <a:alpha val="87000"/>
              </a:srgbClr>
            </a:solidFill>
          </a:ln>
        </p:spPr>
        <p:txBody>
          <a:bodyPr spcFirstLastPara="1" wrap="square" lIns="91425" tIns="45700" rIns="91425" bIns="45700" anchor="ctr" anchorCtr="0">
            <a:noAutofit/>
          </a:bodyPr>
          <a:lstStyle/>
          <a:p>
            <a:pPr algn="ctr"/>
            <a:endParaRPr sz="1800" dirty="0">
              <a:solidFill>
                <a:schemeClr val="lt1"/>
              </a:solidFill>
              <a:latin typeface="Overpass"/>
            </a:endParaRPr>
          </a:p>
        </p:txBody>
      </p:sp>
      <p:cxnSp>
        <p:nvCxnSpPr>
          <p:cNvPr id="29" name="Straight Connector 28">
            <a:extLst>
              <a:ext uri="{FF2B5EF4-FFF2-40B4-BE49-F238E27FC236}">
                <a16:creationId xmlns:a16="http://schemas.microsoft.com/office/drawing/2014/main" id="{3DFB8A41-CDFF-BAEE-6A81-5D621D5DE954}"/>
              </a:ext>
            </a:extLst>
          </p:cNvPr>
          <p:cNvCxnSpPr>
            <a:cxnSpLocks/>
          </p:cNvCxnSpPr>
          <p:nvPr/>
        </p:nvCxnSpPr>
        <p:spPr>
          <a:xfrm>
            <a:off x="2474115" y="1654048"/>
            <a:ext cx="0" cy="123128"/>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F4F8B11-A96F-C4C1-3032-F6488CB0B2DA}"/>
              </a:ext>
            </a:extLst>
          </p:cNvPr>
          <p:cNvCxnSpPr>
            <a:cxnSpLocks/>
          </p:cNvCxnSpPr>
          <p:nvPr/>
        </p:nvCxnSpPr>
        <p:spPr>
          <a:xfrm>
            <a:off x="465746" y="1654048"/>
            <a:ext cx="0" cy="123128"/>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6" name="Google Shape;171;p9">
            <a:extLst>
              <a:ext uri="{FF2B5EF4-FFF2-40B4-BE49-F238E27FC236}">
                <a16:creationId xmlns:a16="http://schemas.microsoft.com/office/drawing/2014/main" id="{2F53C06E-41CF-39F8-E979-67D686D920C6}"/>
              </a:ext>
            </a:extLst>
          </p:cNvPr>
          <p:cNvSpPr>
            <a:spLocks noChangeAspect="1"/>
          </p:cNvSpPr>
          <p:nvPr/>
        </p:nvSpPr>
        <p:spPr>
          <a:xfrm rot="5400000">
            <a:off x="3285493" y="1290108"/>
            <a:ext cx="345875" cy="298168"/>
          </a:xfrm>
          <a:prstGeom prst="hexagon">
            <a:avLst>
              <a:gd name="adj" fmla="val 25000"/>
              <a:gd name="vf" fmla="val 115470"/>
            </a:avLst>
          </a:prstGeom>
          <a:solidFill>
            <a:srgbClr val="C9BF2B"/>
          </a:solidFill>
          <a:ln w="19050">
            <a:solidFill>
              <a:srgbClr val="DDD465">
                <a:alpha val="87000"/>
              </a:srgbClr>
            </a:solidFill>
          </a:ln>
        </p:spPr>
        <p:txBody>
          <a:bodyPr spcFirstLastPara="1" wrap="square" lIns="91425" tIns="45700" rIns="91425" bIns="45700" anchor="ctr" anchorCtr="0">
            <a:noAutofit/>
          </a:bodyPr>
          <a:lstStyle/>
          <a:p>
            <a:pPr algn="ctr"/>
            <a:endParaRPr sz="1800" dirty="0">
              <a:solidFill>
                <a:schemeClr val="lt1"/>
              </a:solidFill>
              <a:latin typeface="Overpass"/>
            </a:endParaRPr>
          </a:p>
        </p:txBody>
      </p:sp>
      <p:cxnSp>
        <p:nvCxnSpPr>
          <p:cNvPr id="55" name="Straight Connector 54">
            <a:extLst>
              <a:ext uri="{FF2B5EF4-FFF2-40B4-BE49-F238E27FC236}">
                <a16:creationId xmlns:a16="http://schemas.microsoft.com/office/drawing/2014/main" id="{C923F1EB-3FD9-F121-6908-BCA43E6652F2}"/>
              </a:ext>
            </a:extLst>
          </p:cNvPr>
          <p:cNvCxnSpPr>
            <a:cxnSpLocks/>
          </p:cNvCxnSpPr>
          <p:nvPr/>
        </p:nvCxnSpPr>
        <p:spPr>
          <a:xfrm>
            <a:off x="3451420" y="1654049"/>
            <a:ext cx="0" cy="150876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1" name="Google Shape;171;p9">
            <a:extLst>
              <a:ext uri="{FF2B5EF4-FFF2-40B4-BE49-F238E27FC236}">
                <a16:creationId xmlns:a16="http://schemas.microsoft.com/office/drawing/2014/main" id="{591DAFE9-AE63-157E-B11B-3ED277B09201}"/>
              </a:ext>
            </a:extLst>
          </p:cNvPr>
          <p:cNvSpPr>
            <a:spLocks noChangeAspect="1"/>
          </p:cNvSpPr>
          <p:nvPr/>
        </p:nvSpPr>
        <p:spPr>
          <a:xfrm rot="5400000">
            <a:off x="4280062" y="1273697"/>
            <a:ext cx="345875" cy="298168"/>
          </a:xfrm>
          <a:prstGeom prst="hexagon">
            <a:avLst>
              <a:gd name="adj" fmla="val 25000"/>
              <a:gd name="vf" fmla="val 115470"/>
            </a:avLst>
          </a:prstGeom>
          <a:solidFill>
            <a:srgbClr val="C9BF2B"/>
          </a:solidFill>
          <a:ln w="19050">
            <a:solidFill>
              <a:srgbClr val="DDD465">
                <a:alpha val="87000"/>
              </a:srgbClr>
            </a:solidFill>
          </a:ln>
        </p:spPr>
        <p:txBody>
          <a:bodyPr spcFirstLastPara="1" wrap="square" lIns="91425" tIns="45700" rIns="91425" bIns="45700" anchor="ctr" anchorCtr="0">
            <a:noAutofit/>
          </a:bodyPr>
          <a:lstStyle/>
          <a:p>
            <a:pPr algn="ctr"/>
            <a:endParaRPr sz="1800" dirty="0">
              <a:solidFill>
                <a:schemeClr val="lt1"/>
              </a:solidFill>
              <a:latin typeface="Overpass"/>
            </a:endParaRPr>
          </a:p>
        </p:txBody>
      </p:sp>
      <p:cxnSp>
        <p:nvCxnSpPr>
          <p:cNvPr id="62" name="Straight Connector 61">
            <a:extLst>
              <a:ext uri="{FF2B5EF4-FFF2-40B4-BE49-F238E27FC236}">
                <a16:creationId xmlns:a16="http://schemas.microsoft.com/office/drawing/2014/main" id="{45B5E0AB-81A3-DCBA-85CE-56EE1EAC5230}"/>
              </a:ext>
            </a:extLst>
          </p:cNvPr>
          <p:cNvCxnSpPr>
            <a:cxnSpLocks/>
          </p:cNvCxnSpPr>
          <p:nvPr/>
        </p:nvCxnSpPr>
        <p:spPr>
          <a:xfrm>
            <a:off x="4453643" y="1654049"/>
            <a:ext cx="0" cy="75438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3" name="Google Shape;171;p9">
            <a:extLst>
              <a:ext uri="{FF2B5EF4-FFF2-40B4-BE49-F238E27FC236}">
                <a16:creationId xmlns:a16="http://schemas.microsoft.com/office/drawing/2014/main" id="{B4B61A7F-27F1-C019-BECC-574F5F41F904}"/>
              </a:ext>
            </a:extLst>
          </p:cNvPr>
          <p:cNvSpPr>
            <a:spLocks noChangeAspect="1"/>
          </p:cNvSpPr>
          <p:nvPr/>
        </p:nvSpPr>
        <p:spPr>
          <a:xfrm rot="5400000">
            <a:off x="5274632" y="1273697"/>
            <a:ext cx="345875" cy="298168"/>
          </a:xfrm>
          <a:prstGeom prst="hexagon">
            <a:avLst>
              <a:gd name="adj" fmla="val 25000"/>
              <a:gd name="vf" fmla="val 115470"/>
            </a:avLst>
          </a:prstGeom>
          <a:solidFill>
            <a:srgbClr val="C9BF2B"/>
          </a:solidFill>
          <a:ln w="19050">
            <a:solidFill>
              <a:srgbClr val="DDD465">
                <a:alpha val="87000"/>
              </a:srgbClr>
            </a:solidFill>
          </a:ln>
        </p:spPr>
        <p:txBody>
          <a:bodyPr spcFirstLastPara="1" wrap="square" lIns="91425" tIns="45700" rIns="91425" bIns="45700" anchor="ctr" anchorCtr="0">
            <a:noAutofit/>
          </a:bodyPr>
          <a:lstStyle/>
          <a:p>
            <a:pPr algn="ctr"/>
            <a:endParaRPr sz="1800" dirty="0">
              <a:solidFill>
                <a:schemeClr val="lt1"/>
              </a:solidFill>
              <a:latin typeface="Overpass"/>
            </a:endParaRPr>
          </a:p>
        </p:txBody>
      </p:sp>
      <p:cxnSp>
        <p:nvCxnSpPr>
          <p:cNvPr id="66" name="Straight Connector 65">
            <a:extLst>
              <a:ext uri="{FF2B5EF4-FFF2-40B4-BE49-F238E27FC236}">
                <a16:creationId xmlns:a16="http://schemas.microsoft.com/office/drawing/2014/main" id="{8DE81369-3E53-B991-8EB5-D3B3A6A62021}"/>
              </a:ext>
            </a:extLst>
          </p:cNvPr>
          <p:cNvCxnSpPr>
            <a:cxnSpLocks/>
          </p:cNvCxnSpPr>
          <p:nvPr/>
        </p:nvCxnSpPr>
        <p:spPr>
          <a:xfrm>
            <a:off x="5461973" y="1654048"/>
            <a:ext cx="0" cy="123128"/>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7" name="Google Shape;171;p9">
            <a:extLst>
              <a:ext uri="{FF2B5EF4-FFF2-40B4-BE49-F238E27FC236}">
                <a16:creationId xmlns:a16="http://schemas.microsoft.com/office/drawing/2014/main" id="{0321693F-A2A6-041F-3884-2F86772362A0}"/>
              </a:ext>
            </a:extLst>
          </p:cNvPr>
          <p:cNvSpPr>
            <a:spLocks noChangeAspect="1"/>
          </p:cNvSpPr>
          <p:nvPr/>
        </p:nvSpPr>
        <p:spPr>
          <a:xfrm rot="5400000">
            <a:off x="6269202" y="1281488"/>
            <a:ext cx="345875" cy="298168"/>
          </a:xfrm>
          <a:prstGeom prst="hexagon">
            <a:avLst>
              <a:gd name="adj" fmla="val 25000"/>
              <a:gd name="vf" fmla="val 115470"/>
            </a:avLst>
          </a:prstGeom>
          <a:solidFill>
            <a:srgbClr val="C9BF2B"/>
          </a:solidFill>
          <a:ln w="19050">
            <a:solidFill>
              <a:srgbClr val="DDD465">
                <a:alpha val="87000"/>
              </a:srgbClr>
            </a:solidFill>
          </a:ln>
        </p:spPr>
        <p:txBody>
          <a:bodyPr spcFirstLastPara="1" wrap="square" lIns="91425" tIns="45700" rIns="91425" bIns="45700" anchor="ctr" anchorCtr="0">
            <a:noAutofit/>
          </a:bodyPr>
          <a:lstStyle/>
          <a:p>
            <a:pPr algn="ctr"/>
            <a:endParaRPr sz="1800" dirty="0">
              <a:solidFill>
                <a:schemeClr val="lt1"/>
              </a:solidFill>
              <a:latin typeface="Overpass"/>
            </a:endParaRPr>
          </a:p>
        </p:txBody>
      </p:sp>
      <p:sp>
        <p:nvSpPr>
          <p:cNvPr id="69" name="Google Shape;171;p9">
            <a:extLst>
              <a:ext uri="{FF2B5EF4-FFF2-40B4-BE49-F238E27FC236}">
                <a16:creationId xmlns:a16="http://schemas.microsoft.com/office/drawing/2014/main" id="{D71502CC-3F98-D98E-DA9C-2C8C4F4BD7E6}"/>
              </a:ext>
            </a:extLst>
          </p:cNvPr>
          <p:cNvSpPr>
            <a:spLocks noChangeAspect="1"/>
          </p:cNvSpPr>
          <p:nvPr/>
        </p:nvSpPr>
        <p:spPr>
          <a:xfrm rot="5400000">
            <a:off x="8175712" y="1273629"/>
            <a:ext cx="345875" cy="298168"/>
          </a:xfrm>
          <a:prstGeom prst="hexagon">
            <a:avLst>
              <a:gd name="adj" fmla="val 25000"/>
              <a:gd name="vf" fmla="val 115470"/>
            </a:avLst>
          </a:prstGeom>
          <a:solidFill>
            <a:srgbClr val="C9BF2B"/>
          </a:solidFill>
          <a:ln w="19050">
            <a:solidFill>
              <a:srgbClr val="DDD465">
                <a:alpha val="87000"/>
              </a:srgbClr>
            </a:solidFill>
          </a:ln>
        </p:spPr>
        <p:txBody>
          <a:bodyPr spcFirstLastPara="1" wrap="square" lIns="91425" tIns="45700" rIns="91425" bIns="45700" anchor="ctr" anchorCtr="0">
            <a:noAutofit/>
          </a:bodyPr>
          <a:lstStyle/>
          <a:p>
            <a:pPr algn="ctr"/>
            <a:endParaRPr sz="1800" dirty="0">
              <a:solidFill>
                <a:schemeClr val="lt1"/>
              </a:solidFill>
              <a:latin typeface="Overpass"/>
            </a:endParaRPr>
          </a:p>
        </p:txBody>
      </p:sp>
      <p:sp>
        <p:nvSpPr>
          <p:cNvPr id="71" name="Google Shape;171;p9">
            <a:extLst>
              <a:ext uri="{FF2B5EF4-FFF2-40B4-BE49-F238E27FC236}">
                <a16:creationId xmlns:a16="http://schemas.microsoft.com/office/drawing/2014/main" id="{792A1E04-8AD1-07B2-A868-8E0B7BB4EB9F}"/>
              </a:ext>
            </a:extLst>
          </p:cNvPr>
          <p:cNvSpPr>
            <a:spLocks noChangeAspect="1"/>
          </p:cNvSpPr>
          <p:nvPr/>
        </p:nvSpPr>
        <p:spPr>
          <a:xfrm rot="5400000">
            <a:off x="7263772" y="1269849"/>
            <a:ext cx="345875" cy="298168"/>
          </a:xfrm>
          <a:prstGeom prst="hexagon">
            <a:avLst>
              <a:gd name="adj" fmla="val 25000"/>
              <a:gd name="vf" fmla="val 115470"/>
            </a:avLst>
          </a:prstGeom>
          <a:solidFill>
            <a:srgbClr val="C9BF2B"/>
          </a:solidFill>
          <a:ln w="19050">
            <a:solidFill>
              <a:srgbClr val="DDD465">
                <a:alpha val="87000"/>
              </a:srgbClr>
            </a:solidFill>
          </a:ln>
        </p:spPr>
        <p:txBody>
          <a:bodyPr spcFirstLastPara="1" wrap="square" lIns="91425" tIns="45700" rIns="91425" bIns="45700" anchor="ctr" anchorCtr="0">
            <a:noAutofit/>
          </a:bodyPr>
          <a:lstStyle/>
          <a:p>
            <a:pPr algn="ctr"/>
            <a:endParaRPr sz="1800" dirty="0">
              <a:solidFill>
                <a:schemeClr val="lt1"/>
              </a:solidFill>
              <a:latin typeface="Overpass"/>
            </a:endParaRPr>
          </a:p>
        </p:txBody>
      </p:sp>
      <p:cxnSp>
        <p:nvCxnSpPr>
          <p:cNvPr id="72" name="Straight Connector 71">
            <a:extLst>
              <a:ext uri="{FF2B5EF4-FFF2-40B4-BE49-F238E27FC236}">
                <a16:creationId xmlns:a16="http://schemas.microsoft.com/office/drawing/2014/main" id="{C282D8F0-9658-E5F3-1892-74B7B4320AC3}"/>
              </a:ext>
            </a:extLst>
          </p:cNvPr>
          <p:cNvCxnSpPr>
            <a:cxnSpLocks/>
          </p:cNvCxnSpPr>
          <p:nvPr/>
        </p:nvCxnSpPr>
        <p:spPr>
          <a:xfrm>
            <a:off x="7429916" y="1654048"/>
            <a:ext cx="0" cy="123128"/>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C3BE043-8BED-ADAF-B33B-DCD17CD454B0}"/>
              </a:ext>
            </a:extLst>
          </p:cNvPr>
          <p:cNvCxnSpPr>
            <a:cxnSpLocks/>
          </p:cNvCxnSpPr>
          <p:nvPr/>
        </p:nvCxnSpPr>
        <p:spPr>
          <a:xfrm>
            <a:off x="8356913" y="1654049"/>
            <a:ext cx="7250" cy="150876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7BDFC26-1672-D6E8-ED94-FB46076A2612}"/>
              </a:ext>
            </a:extLst>
          </p:cNvPr>
          <p:cNvCxnSpPr>
            <a:cxnSpLocks/>
          </p:cNvCxnSpPr>
          <p:nvPr/>
        </p:nvCxnSpPr>
        <p:spPr>
          <a:xfrm>
            <a:off x="6428747" y="1654049"/>
            <a:ext cx="0" cy="116586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927696"/>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Shape 135"/>
        <p:cNvGrpSpPr/>
        <p:nvPr/>
      </p:nvGrpSpPr>
      <p:grpSpPr>
        <a:xfrm>
          <a:off x="0" y="0"/>
          <a:ext cx="0" cy="0"/>
          <a:chOff x="0" y="0"/>
          <a:chExt cx="0" cy="0"/>
        </a:xfrm>
      </p:grpSpPr>
      <p:sp>
        <p:nvSpPr>
          <p:cNvPr id="46" name="Rectangle 45">
            <a:extLst>
              <a:ext uri="{FF2B5EF4-FFF2-40B4-BE49-F238E27FC236}">
                <a16:creationId xmlns:a16="http://schemas.microsoft.com/office/drawing/2014/main" id="{FDD8336D-C33F-0275-946A-49B3D542E62B}"/>
              </a:ext>
            </a:extLst>
          </p:cNvPr>
          <p:cNvSpPr/>
          <p:nvPr/>
        </p:nvSpPr>
        <p:spPr>
          <a:xfrm>
            <a:off x="1611053" y="1279791"/>
            <a:ext cx="2607970" cy="61555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verpass"/>
                <a:ea typeface="+mn-ea"/>
                <a:cs typeface="Calibri" panose="020F0502020204030204" pitchFamily="34" charset="0"/>
                <a:sym typeface="Arial"/>
              </a:rPr>
              <a:t>B. Sonny Bal, MD, JD, MBA, Ph.D</a:t>
            </a:r>
            <a:endParaRPr kumimoji="0" lang="en-US" sz="1200" b="0" i="0" u="none" strike="noStrike" kern="1200" cap="none" spc="0" normalizeH="0" baseline="0" noProof="0" dirty="0">
              <a:ln>
                <a:noFill/>
              </a:ln>
              <a:solidFill>
                <a:prstClr val="black"/>
              </a:solidFill>
              <a:effectLst/>
              <a:uLnTx/>
              <a:uFillTx/>
              <a:latin typeface="Overpass"/>
              <a:ea typeface="+mn-ea"/>
              <a:cs typeface="Calibri" panose="020F0502020204030204" pitchFamily="34" charset="0"/>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Overpass"/>
                <a:ea typeface="+mn-ea"/>
                <a:cs typeface="Calibri" panose="020F0502020204030204" pitchFamily="34" charset="0"/>
                <a:sym typeface="Arial"/>
              </a:rPr>
              <a:t>Chairman of the Board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Overpass"/>
                <a:ea typeface="+mn-ea"/>
                <a:cs typeface="Calibri" panose="020F0502020204030204" pitchFamily="34" charset="0"/>
                <a:sym typeface="Arial"/>
              </a:rPr>
              <a:t>Chief Executive Officer</a:t>
            </a:r>
          </a:p>
        </p:txBody>
      </p:sp>
      <p:sp>
        <p:nvSpPr>
          <p:cNvPr id="47" name="Rectangle 46">
            <a:extLst>
              <a:ext uri="{FF2B5EF4-FFF2-40B4-BE49-F238E27FC236}">
                <a16:creationId xmlns:a16="http://schemas.microsoft.com/office/drawing/2014/main" id="{135BF46A-4FD5-F362-839B-500F0342357F}"/>
              </a:ext>
            </a:extLst>
          </p:cNvPr>
          <p:cNvSpPr/>
          <p:nvPr/>
        </p:nvSpPr>
        <p:spPr>
          <a:xfrm>
            <a:off x="5368045" y="1271410"/>
            <a:ext cx="2428196" cy="46166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verpass"/>
                <a:ea typeface="+mn-ea"/>
                <a:cs typeface="Calibri" panose="020F0502020204030204" pitchFamily="34" charset="0"/>
                <a:sym typeface="Arial"/>
              </a:rPr>
              <a:t>Ryan Bock, Ph.D.</a:t>
            </a:r>
            <a:endParaRPr kumimoji="0" lang="en-US" sz="1200" b="0" i="0" u="none" strike="noStrike" kern="1200" cap="none" spc="0" normalizeH="0" baseline="0" noProof="0" dirty="0">
              <a:ln>
                <a:noFill/>
              </a:ln>
              <a:solidFill>
                <a:prstClr val="black"/>
              </a:solidFill>
              <a:effectLst/>
              <a:uLnTx/>
              <a:uFillTx/>
              <a:latin typeface="Overpass"/>
              <a:ea typeface="+mn-ea"/>
              <a:cs typeface="Calibri" panose="020F0502020204030204" pitchFamily="34" charset="0"/>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Overpass"/>
                <a:ea typeface="+mn-ea"/>
                <a:cs typeface="Calibri" panose="020F0502020204030204" pitchFamily="34" charset="0"/>
                <a:sym typeface="Arial"/>
              </a:rPr>
              <a:t>V.P. Research and Development</a:t>
            </a:r>
          </a:p>
        </p:txBody>
      </p:sp>
      <p:sp>
        <p:nvSpPr>
          <p:cNvPr id="49" name="Rectangle 48">
            <a:extLst>
              <a:ext uri="{FF2B5EF4-FFF2-40B4-BE49-F238E27FC236}">
                <a16:creationId xmlns:a16="http://schemas.microsoft.com/office/drawing/2014/main" id="{3011367D-96DF-B1E9-C194-AB7A3B4B43B7}"/>
              </a:ext>
            </a:extLst>
          </p:cNvPr>
          <p:cNvSpPr/>
          <p:nvPr/>
        </p:nvSpPr>
        <p:spPr>
          <a:xfrm>
            <a:off x="1611053" y="2469639"/>
            <a:ext cx="2565107" cy="646331"/>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verpass"/>
                <a:ea typeface="+mn-ea"/>
                <a:cs typeface="Calibri" panose="020F0502020204030204" pitchFamily="34" charset="0"/>
                <a:sym typeface="Arial"/>
              </a:rPr>
              <a:t>David O’Brien, MS</a:t>
            </a:r>
            <a:endParaRPr kumimoji="0" lang="en-US" sz="1200" b="0" i="0" u="none" strike="noStrike" kern="1200" cap="none" spc="0" normalizeH="0" baseline="0" noProof="0" dirty="0">
              <a:ln>
                <a:noFill/>
              </a:ln>
              <a:solidFill>
                <a:prstClr val="black"/>
              </a:solidFill>
              <a:effectLst/>
              <a:uLnTx/>
              <a:uFillTx/>
              <a:latin typeface="Overpass"/>
              <a:ea typeface="+mn-ea"/>
              <a:cs typeface="Calibri" panose="020F0502020204030204" pitchFamily="34" charset="0"/>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Overpass"/>
                <a:ea typeface="+mn-ea"/>
                <a:cs typeface="Calibri" panose="020F0502020204030204" pitchFamily="34" charset="0"/>
                <a:sym typeface="Arial"/>
              </a:rPr>
              <a:t>Executive Vice President and Chief Operating Officer</a:t>
            </a:r>
          </a:p>
        </p:txBody>
      </p:sp>
      <p:sp>
        <p:nvSpPr>
          <p:cNvPr id="50" name="Rectangle 49">
            <a:extLst>
              <a:ext uri="{FF2B5EF4-FFF2-40B4-BE49-F238E27FC236}">
                <a16:creationId xmlns:a16="http://schemas.microsoft.com/office/drawing/2014/main" id="{FF29A621-7854-E765-66F2-0FC8DA2AF49B}"/>
              </a:ext>
            </a:extLst>
          </p:cNvPr>
          <p:cNvSpPr/>
          <p:nvPr/>
        </p:nvSpPr>
        <p:spPr>
          <a:xfrm>
            <a:off x="5392917" y="2469639"/>
            <a:ext cx="2690229" cy="461665"/>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verpass"/>
                <a:ea typeface="+mn-ea"/>
                <a:cs typeface="Calibri" panose="020F0502020204030204" pitchFamily="34" charset="0"/>
                <a:sym typeface="Arial"/>
              </a:rPr>
              <a:t>Michael Marcroft, MBA</a:t>
            </a:r>
            <a:endParaRPr kumimoji="0" lang="en-US" sz="1200" b="0" i="0" u="none" strike="noStrike" kern="1200" cap="none" spc="0" normalizeH="0" baseline="0" noProof="0" dirty="0">
              <a:ln>
                <a:noFill/>
              </a:ln>
              <a:solidFill>
                <a:prstClr val="black"/>
              </a:solidFill>
              <a:effectLst/>
              <a:uLnTx/>
              <a:uFillTx/>
              <a:latin typeface="Overpass"/>
              <a:ea typeface="+mn-ea"/>
              <a:cs typeface="Calibri" panose="020F0502020204030204" pitchFamily="34" charset="0"/>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Overpass"/>
                <a:ea typeface="+mn-ea"/>
                <a:cs typeface="Calibri" panose="020F0502020204030204" pitchFamily="34" charset="0"/>
                <a:sym typeface="Arial"/>
              </a:rPr>
              <a:t>V.P. Sales and Marketing</a:t>
            </a:r>
          </a:p>
        </p:txBody>
      </p:sp>
      <p:sp>
        <p:nvSpPr>
          <p:cNvPr id="52" name="TextBox 51">
            <a:extLst>
              <a:ext uri="{FF2B5EF4-FFF2-40B4-BE49-F238E27FC236}">
                <a16:creationId xmlns:a16="http://schemas.microsoft.com/office/drawing/2014/main" id="{16C1FD0E-5FBC-C94D-BF7A-1C59F8EC6BD1}"/>
              </a:ext>
            </a:extLst>
          </p:cNvPr>
          <p:cNvSpPr txBox="1"/>
          <p:nvPr/>
        </p:nvSpPr>
        <p:spPr>
          <a:xfrm>
            <a:off x="5491967" y="2909787"/>
            <a:ext cx="2537952" cy="487313"/>
          </a:xfrm>
          <a:prstGeom prst="rect">
            <a:avLst/>
          </a:prstGeom>
          <a:noFill/>
        </p:spPr>
        <p:txBody>
          <a:bodyPr wrap="square" lIns="0" tIns="45720" rIns="0" rtlCol="0">
            <a:spAutoFit/>
          </a:bodyPr>
          <a:lstStyle>
            <a:defPPr>
              <a:defRPr lang="en-US"/>
            </a:defPPr>
            <a:lvl1pPr marL="117475" indent="-117475">
              <a:spcBef>
                <a:spcPts val="200"/>
              </a:spcBef>
              <a:buClr>
                <a:schemeClr val="accent3">
                  <a:lumMod val="50000"/>
                </a:schemeClr>
              </a:buClr>
              <a:buFont typeface="Arial" panose="020B0604020202020204" pitchFamily="34" charset="0"/>
              <a:buChar char="•"/>
              <a:defRPr sz="900">
                <a:solidFill>
                  <a:schemeClr val="bg1"/>
                </a:solidFill>
                <a:latin typeface="+mn-lt"/>
              </a:defRPr>
            </a:lvl1pPr>
          </a:lstStyle>
          <a:p>
            <a:pPr marL="117475" marR="0" lvl="0" indent="-117475" algn="l" defTabSz="914400" rtl="0" eaLnBrk="1" fontAlgn="base" latinLnBrk="0" hangingPunct="1">
              <a:lnSpc>
                <a:spcPct val="100000"/>
              </a:lnSpc>
              <a:spcBef>
                <a:spcPts val="200"/>
              </a:spcBef>
              <a:spcAft>
                <a:spcPct val="0"/>
              </a:spcAft>
              <a:buClr>
                <a:srgbClr val="6BB1C9">
                  <a:lumMod val="50000"/>
                </a:srgbClr>
              </a:buClr>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Overpass"/>
                <a:ea typeface="+mn-ea"/>
                <a:cs typeface="Arial"/>
                <a:sym typeface="Arial"/>
              </a:rPr>
              <a:t>20+ years of experience in medical technology business development &amp; marketing</a:t>
            </a:r>
          </a:p>
          <a:p>
            <a:pPr marL="117475" marR="0" lvl="0" indent="-117475" algn="l" defTabSz="914400" rtl="0" eaLnBrk="1" fontAlgn="base" latinLnBrk="0" hangingPunct="1">
              <a:lnSpc>
                <a:spcPct val="100000"/>
              </a:lnSpc>
              <a:spcBef>
                <a:spcPts val="200"/>
              </a:spcBef>
              <a:spcAft>
                <a:spcPct val="0"/>
              </a:spcAft>
              <a:buClr>
                <a:srgbClr val="6BB1C9">
                  <a:lumMod val="50000"/>
                </a:srgbClr>
              </a:buClr>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Overpass"/>
                <a:ea typeface="+mn-ea"/>
                <a:cs typeface="Arial"/>
                <a:sym typeface="Arial"/>
              </a:rPr>
              <a:t>Global corporations and startups</a:t>
            </a:r>
          </a:p>
        </p:txBody>
      </p:sp>
      <p:sp>
        <p:nvSpPr>
          <p:cNvPr id="53" name="TextBox 52">
            <a:extLst>
              <a:ext uri="{FF2B5EF4-FFF2-40B4-BE49-F238E27FC236}">
                <a16:creationId xmlns:a16="http://schemas.microsoft.com/office/drawing/2014/main" id="{E5B8323F-B732-1BFD-E37B-F4949A4E0F4F}"/>
              </a:ext>
            </a:extLst>
          </p:cNvPr>
          <p:cNvSpPr txBox="1"/>
          <p:nvPr/>
        </p:nvSpPr>
        <p:spPr>
          <a:xfrm>
            <a:off x="5491967" y="1664511"/>
            <a:ext cx="2279748" cy="461665"/>
          </a:xfrm>
          <a:prstGeom prst="rect">
            <a:avLst/>
          </a:prstGeom>
          <a:noFill/>
        </p:spPr>
        <p:txBody>
          <a:bodyPr wrap="square" lIns="0" tIns="45720" rIns="0" rtlCol="0">
            <a:spAutoFit/>
          </a:bodyPr>
          <a:lstStyle>
            <a:defPPr>
              <a:defRPr lang="en-US"/>
            </a:defPPr>
            <a:lvl1pPr marL="117475" indent="-117475">
              <a:spcBef>
                <a:spcPts val="200"/>
              </a:spcBef>
              <a:buClr>
                <a:schemeClr val="accent3">
                  <a:lumMod val="50000"/>
                </a:schemeClr>
              </a:buClr>
              <a:buFont typeface="Arial" panose="020B0604020202020204" pitchFamily="34" charset="0"/>
              <a:buChar char="•"/>
              <a:defRPr sz="900">
                <a:solidFill>
                  <a:schemeClr val="bg1"/>
                </a:solidFill>
                <a:latin typeface="+mn-lt"/>
              </a:defRPr>
            </a:lvl1pPr>
          </a:lstStyle>
          <a:p>
            <a:pPr marL="117475" marR="0" lvl="0" indent="-117475" algn="l" defTabSz="914400" rtl="0" eaLnBrk="1" fontAlgn="base" latinLnBrk="0" hangingPunct="1">
              <a:lnSpc>
                <a:spcPct val="100000"/>
              </a:lnSpc>
              <a:spcBef>
                <a:spcPts val="200"/>
              </a:spcBef>
              <a:spcAft>
                <a:spcPct val="0"/>
              </a:spcAft>
              <a:buClr>
                <a:srgbClr val="6BB1C9">
                  <a:lumMod val="50000"/>
                </a:srgbClr>
              </a:buClr>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Overpass"/>
                <a:ea typeface="+mn-ea"/>
                <a:cs typeface="Arial"/>
                <a:sym typeface="Arial"/>
              </a:rPr>
              <a:t>20 years research in advanced ceramics </a:t>
            </a:r>
            <a:r>
              <a:rPr kumimoji="0" lang="en-US" sz="800" b="0" i="0" u="none" strike="noStrike" kern="1200" cap="none" spc="0" normalizeH="0" baseline="0" noProof="0" dirty="0">
                <a:ln>
                  <a:noFill/>
                </a:ln>
                <a:solidFill>
                  <a:srgbClr val="000000"/>
                </a:solidFill>
                <a:effectLst/>
                <a:uLnTx/>
                <a:uFillTx/>
                <a:latin typeface="Overpass"/>
                <a:ea typeface="+mn-ea"/>
                <a:cs typeface="Arial"/>
                <a:sym typeface="Arial"/>
              </a:rPr>
              <a:t>and medical device research and product development experience</a:t>
            </a:r>
          </a:p>
        </p:txBody>
      </p:sp>
      <p:sp>
        <p:nvSpPr>
          <p:cNvPr id="54" name="TextBox 53">
            <a:extLst>
              <a:ext uri="{FF2B5EF4-FFF2-40B4-BE49-F238E27FC236}">
                <a16:creationId xmlns:a16="http://schemas.microsoft.com/office/drawing/2014/main" id="{60D05B8B-A75C-E050-34F0-7C2654A25D59}"/>
              </a:ext>
            </a:extLst>
          </p:cNvPr>
          <p:cNvSpPr txBox="1"/>
          <p:nvPr/>
        </p:nvSpPr>
        <p:spPr>
          <a:xfrm>
            <a:off x="1734975" y="3066417"/>
            <a:ext cx="2310493" cy="461665"/>
          </a:xfrm>
          <a:prstGeom prst="rect">
            <a:avLst/>
          </a:prstGeom>
          <a:noFill/>
        </p:spPr>
        <p:txBody>
          <a:bodyPr wrap="square" lIns="0" tIns="45720" rIns="0" rtlCol="0">
            <a:spAutoFit/>
          </a:bodyPr>
          <a:lstStyle>
            <a:defPPr>
              <a:defRPr lang="en-US"/>
            </a:defPPr>
            <a:lvl1pPr marL="117475" indent="-117475">
              <a:spcBef>
                <a:spcPts val="200"/>
              </a:spcBef>
              <a:buClr>
                <a:schemeClr val="accent3">
                  <a:lumMod val="50000"/>
                </a:schemeClr>
              </a:buClr>
              <a:buFont typeface="Arial" panose="020B0604020202020204" pitchFamily="34" charset="0"/>
              <a:buChar char="•"/>
              <a:defRPr sz="900">
                <a:solidFill>
                  <a:schemeClr val="bg1"/>
                </a:solidFill>
                <a:latin typeface="+mn-lt"/>
              </a:defRPr>
            </a:lvl1pPr>
          </a:lstStyle>
          <a:p>
            <a:pPr marL="117475" marR="0" lvl="0" indent="-117475" algn="l" defTabSz="914400" rtl="0" eaLnBrk="1" fontAlgn="base" latinLnBrk="0" hangingPunct="1">
              <a:lnSpc>
                <a:spcPct val="100000"/>
              </a:lnSpc>
              <a:spcBef>
                <a:spcPts val="200"/>
              </a:spcBef>
              <a:spcAft>
                <a:spcPct val="0"/>
              </a:spcAft>
              <a:buClr>
                <a:srgbClr val="6BB1C9">
                  <a:lumMod val="50000"/>
                </a:srgbClr>
              </a:buClr>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Overpass"/>
                <a:ea typeface="+mn-ea"/>
                <a:cs typeface="Arial"/>
                <a:sym typeface="Arial"/>
              </a:rPr>
              <a:t>35 years of operations, manufacturing, and engineering experience with medical devices and ceramics</a:t>
            </a:r>
          </a:p>
        </p:txBody>
      </p:sp>
      <p:pic>
        <p:nvPicPr>
          <p:cNvPr id="55" name="Picture 54">
            <a:extLst>
              <a:ext uri="{FF2B5EF4-FFF2-40B4-BE49-F238E27FC236}">
                <a16:creationId xmlns:a16="http://schemas.microsoft.com/office/drawing/2014/main" id="{579E0977-5DB4-7175-299C-DB3561F7DA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274" y="1279791"/>
            <a:ext cx="760178" cy="877824"/>
          </a:xfrm>
          <a:prstGeom prst="rect">
            <a:avLst/>
          </a:prstGeom>
        </p:spPr>
      </p:pic>
      <p:pic>
        <p:nvPicPr>
          <p:cNvPr id="56" name="Picture 55">
            <a:extLst>
              <a:ext uri="{FF2B5EF4-FFF2-40B4-BE49-F238E27FC236}">
                <a16:creationId xmlns:a16="http://schemas.microsoft.com/office/drawing/2014/main" id="{03D51F6B-F789-5ED7-5849-67BE8F02D1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1274" y="2469639"/>
            <a:ext cx="762318" cy="880296"/>
          </a:xfrm>
          <a:prstGeom prst="rect">
            <a:avLst/>
          </a:prstGeom>
        </p:spPr>
      </p:pic>
      <p:pic>
        <p:nvPicPr>
          <p:cNvPr id="57" name="Picture 56">
            <a:extLst>
              <a:ext uri="{FF2B5EF4-FFF2-40B4-BE49-F238E27FC236}">
                <a16:creationId xmlns:a16="http://schemas.microsoft.com/office/drawing/2014/main" id="{F152951E-F030-C7E2-09D6-FEC866454D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88266" y="2469639"/>
            <a:ext cx="762318" cy="880296"/>
          </a:xfrm>
          <a:prstGeom prst="rect">
            <a:avLst/>
          </a:prstGeom>
        </p:spPr>
      </p:pic>
      <p:sp>
        <p:nvSpPr>
          <p:cNvPr id="58" name="TextBox 57">
            <a:extLst>
              <a:ext uri="{FF2B5EF4-FFF2-40B4-BE49-F238E27FC236}">
                <a16:creationId xmlns:a16="http://schemas.microsoft.com/office/drawing/2014/main" id="{D047DC14-C08B-0463-CDA8-1AD7961F7B97}"/>
              </a:ext>
            </a:extLst>
          </p:cNvPr>
          <p:cNvSpPr txBox="1"/>
          <p:nvPr/>
        </p:nvSpPr>
        <p:spPr>
          <a:xfrm>
            <a:off x="1734975" y="1855436"/>
            <a:ext cx="2539291" cy="512961"/>
          </a:xfrm>
          <a:prstGeom prst="rect">
            <a:avLst/>
          </a:prstGeom>
          <a:noFill/>
        </p:spPr>
        <p:txBody>
          <a:bodyPr wrap="square" lIns="0" tIns="45720" rIns="0" rtlCol="0">
            <a:spAutoFit/>
          </a:bodyPr>
          <a:lstStyle>
            <a:defPPr>
              <a:defRPr lang="en-US"/>
            </a:defPPr>
            <a:lvl1pPr marL="117475" indent="-117475">
              <a:spcBef>
                <a:spcPts val="200"/>
              </a:spcBef>
              <a:buClr>
                <a:schemeClr val="accent3">
                  <a:lumMod val="50000"/>
                </a:schemeClr>
              </a:buClr>
              <a:buFont typeface="Arial" panose="020B0604020202020204" pitchFamily="34" charset="0"/>
              <a:buChar char="•"/>
              <a:defRPr sz="900">
                <a:solidFill>
                  <a:schemeClr val="bg1"/>
                </a:solidFill>
                <a:latin typeface="+mn-lt"/>
              </a:defRPr>
            </a:lvl1pPr>
          </a:lstStyle>
          <a:p>
            <a:pPr marL="117475" marR="0" lvl="0" indent="-117475" algn="l" defTabSz="914400" rtl="0" eaLnBrk="1" fontAlgn="base" latinLnBrk="0" hangingPunct="1">
              <a:lnSpc>
                <a:spcPct val="100000"/>
              </a:lnSpc>
              <a:spcBef>
                <a:spcPts val="200"/>
              </a:spcBef>
              <a:spcAft>
                <a:spcPct val="0"/>
              </a:spcAft>
              <a:buClr>
                <a:srgbClr val="6BB1C9">
                  <a:lumMod val="50000"/>
                </a:srgbClr>
              </a:buClr>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Overpass"/>
                <a:ea typeface="+mn-ea"/>
                <a:cs typeface="Arial"/>
                <a:sym typeface="Arial"/>
              </a:rPr>
              <a:t>Orthopedic Surgeon and Attorney </a:t>
            </a:r>
          </a:p>
          <a:p>
            <a:pPr marL="117475" marR="0" lvl="0" indent="-117475" algn="l" defTabSz="914400" rtl="0" eaLnBrk="1" fontAlgn="base" latinLnBrk="0" hangingPunct="1">
              <a:lnSpc>
                <a:spcPct val="100000"/>
              </a:lnSpc>
              <a:spcBef>
                <a:spcPts val="200"/>
              </a:spcBef>
              <a:spcAft>
                <a:spcPct val="0"/>
              </a:spcAft>
              <a:buClr>
                <a:srgbClr val="6BB1C9">
                  <a:lumMod val="50000"/>
                </a:srgbClr>
              </a:buClr>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Overpass"/>
                <a:ea typeface="+mn-ea"/>
                <a:cs typeface="Arial"/>
                <a:sym typeface="Arial"/>
              </a:rPr>
              <a:t>Ceramic Scientist and Investigator </a:t>
            </a:r>
          </a:p>
          <a:p>
            <a:pPr marL="117475" marR="0" lvl="0" indent="-117475" algn="l" defTabSz="914400" rtl="0" eaLnBrk="1" fontAlgn="base" latinLnBrk="0" hangingPunct="1">
              <a:lnSpc>
                <a:spcPct val="100000"/>
              </a:lnSpc>
              <a:spcBef>
                <a:spcPts val="200"/>
              </a:spcBef>
              <a:spcAft>
                <a:spcPct val="0"/>
              </a:spcAft>
              <a:buClr>
                <a:srgbClr val="6BB1C9">
                  <a:lumMod val="50000"/>
                </a:srgbClr>
              </a:buClr>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Overpass"/>
                <a:ea typeface="+mn-ea"/>
                <a:cs typeface="Arial"/>
                <a:sym typeface="Arial"/>
              </a:rPr>
              <a:t>CEO since 2014, Board since 2012</a:t>
            </a:r>
          </a:p>
        </p:txBody>
      </p:sp>
      <p:pic>
        <p:nvPicPr>
          <p:cNvPr id="3" name="Picture 2" descr="A picture containing text, sign, clipart&#10;&#10;Description automatically generated">
            <a:extLst>
              <a:ext uri="{FF2B5EF4-FFF2-40B4-BE49-F238E27FC236}">
                <a16:creationId xmlns:a16="http://schemas.microsoft.com/office/drawing/2014/main" id="{A752EBE8-AC31-7859-7AAE-A02AE659C450}"/>
              </a:ext>
            </a:extLst>
          </p:cNvPr>
          <p:cNvPicPr>
            <a:picLocks noChangeAspect="1"/>
          </p:cNvPicPr>
          <p:nvPr/>
        </p:nvPicPr>
        <p:blipFill>
          <a:blip r:embed="rId6"/>
          <a:stretch>
            <a:fillRect/>
          </a:stretch>
        </p:blipFill>
        <p:spPr>
          <a:xfrm>
            <a:off x="169430" y="4796979"/>
            <a:ext cx="661844" cy="215256"/>
          </a:xfrm>
          <a:prstGeom prst="rect">
            <a:avLst/>
          </a:prstGeom>
        </p:spPr>
      </p:pic>
      <p:sp>
        <p:nvSpPr>
          <p:cNvPr id="2" name="Google Shape;81;p4">
            <a:extLst>
              <a:ext uri="{FF2B5EF4-FFF2-40B4-BE49-F238E27FC236}">
                <a16:creationId xmlns:a16="http://schemas.microsoft.com/office/drawing/2014/main" id="{E09F078D-ACCD-C637-C392-BE808B2A7322}"/>
              </a:ext>
            </a:extLst>
          </p:cNvPr>
          <p:cNvSpPr txBox="1">
            <a:spLocks noGrp="1"/>
          </p:cNvSpPr>
          <p:nvPr>
            <p:ph type="title"/>
          </p:nvPr>
        </p:nvSpPr>
        <p:spPr>
          <a:xfrm>
            <a:off x="0" y="196693"/>
            <a:ext cx="8676903" cy="551587"/>
          </a:xfrm>
          <a:prstGeom prst="rect">
            <a:avLst/>
          </a:prstGeom>
          <a:noFill/>
          <a:ln>
            <a:noFill/>
          </a:ln>
        </p:spPr>
        <p:txBody>
          <a:bodyPr spcFirstLastPara="1" wrap="square" lIns="91425" tIns="45700" rIns="91425" bIns="45700" anchor="b" anchorCtr="0">
            <a:noAutofit/>
          </a:bodyPr>
          <a:lstStyle/>
          <a:p>
            <a:pPr marL="457200"/>
            <a:r>
              <a:rPr lang="en-US" b="0" dirty="0">
                <a:solidFill>
                  <a:srgbClr val="C9BF2B"/>
                </a:solidFill>
              </a:rPr>
              <a:t>MANAGEMENT TEAM</a:t>
            </a:r>
            <a:endParaRPr b="0" dirty="0">
              <a:solidFill>
                <a:srgbClr val="C9BF2B"/>
              </a:solidFill>
            </a:endParaRPr>
          </a:p>
        </p:txBody>
      </p:sp>
      <p:pic>
        <p:nvPicPr>
          <p:cNvPr id="5" name="Picture 4" descr="A person wearing glasses and a suit&#10;&#10;Description automatically generated with medium confidence">
            <a:extLst>
              <a:ext uri="{FF2B5EF4-FFF2-40B4-BE49-F238E27FC236}">
                <a16:creationId xmlns:a16="http://schemas.microsoft.com/office/drawing/2014/main" id="{8A85CB91-79A1-178A-54BC-54B5DA3FEE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88266" y="1271410"/>
            <a:ext cx="760338" cy="877824"/>
          </a:xfrm>
          <a:prstGeom prst="rect">
            <a:avLst/>
          </a:prstGeom>
        </p:spPr>
      </p:pic>
    </p:spTree>
    <p:extLst>
      <p:ext uri="{BB962C8B-B14F-4D97-AF65-F5344CB8AC3E}">
        <p14:creationId xmlns:p14="http://schemas.microsoft.com/office/powerpoint/2010/main" val="125456557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 name="Picture 7" descr="A picture containing text, sign, clipart&#10;&#10;Description automatically generated">
            <a:extLst>
              <a:ext uri="{FF2B5EF4-FFF2-40B4-BE49-F238E27FC236}">
                <a16:creationId xmlns:a16="http://schemas.microsoft.com/office/drawing/2014/main" id="{158AC71F-718C-BF18-CC6A-F108C3F46B60}"/>
              </a:ext>
            </a:extLst>
          </p:cNvPr>
          <p:cNvPicPr>
            <a:picLocks noChangeAspect="1"/>
          </p:cNvPicPr>
          <p:nvPr/>
        </p:nvPicPr>
        <p:blipFill>
          <a:blip r:embed="rId3"/>
          <a:stretch>
            <a:fillRect/>
          </a:stretch>
        </p:blipFill>
        <p:spPr>
          <a:xfrm>
            <a:off x="169430" y="4796979"/>
            <a:ext cx="661844" cy="215256"/>
          </a:xfrm>
          <a:prstGeom prst="rect">
            <a:avLst/>
          </a:prstGeom>
        </p:spPr>
      </p:pic>
      <p:sp>
        <p:nvSpPr>
          <p:cNvPr id="6" name="Title 2">
            <a:extLst>
              <a:ext uri="{FF2B5EF4-FFF2-40B4-BE49-F238E27FC236}">
                <a16:creationId xmlns:a16="http://schemas.microsoft.com/office/drawing/2014/main" id="{6C1C03D2-DE9C-910C-A867-F1E38B54A526}"/>
              </a:ext>
            </a:extLst>
          </p:cNvPr>
          <p:cNvSpPr txBox="1">
            <a:spLocks/>
          </p:cNvSpPr>
          <p:nvPr/>
        </p:nvSpPr>
        <p:spPr>
          <a:xfrm>
            <a:off x="233522" y="91606"/>
            <a:ext cx="8676903" cy="551587"/>
          </a:xfrm>
          <a:prstGeom prst="rect">
            <a:avLst/>
          </a:prstGeom>
        </p:spPr>
        <p:txBody>
          <a:bodyPr vert="horz" lIns="91440" tIns="45720" rIns="91440" bIns="45720" rtlCol="0" anchor="b">
            <a:noAutofit/>
            <a:scene3d>
              <a:camera prst="orthographicFront"/>
              <a:lightRig rig="soft" dir="t">
                <a:rot lat="0" lon="0" rev="16800000"/>
              </a:lightRig>
            </a:scene3d>
            <a:sp3d prstMaterial="softEdge"/>
          </a:bodyPr>
          <a:lstStyle>
            <a:lvl1pPr algn="l" rtl="0" eaLnBrk="0" fontAlgn="base" hangingPunct="0">
              <a:spcBef>
                <a:spcPct val="0"/>
              </a:spcBef>
              <a:spcAft>
                <a:spcPct val="0"/>
              </a:spcAft>
              <a:defRPr lang="en-US" sz="3200" b="1" kern="1200" smtClean="0">
                <a:ln w="6350">
                  <a:noFill/>
                </a:ln>
                <a:solidFill>
                  <a:srgbClr val="ACAC2A"/>
                </a:solidFill>
                <a:effectLst/>
                <a:latin typeface="Calibri" pitchFamily="34" charset="0"/>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w="6350">
                  <a:noFill/>
                </a:ln>
                <a:solidFill>
                  <a:srgbClr val="ACAC2A"/>
                </a:solidFill>
                <a:effectLst/>
                <a:uLnTx/>
                <a:uFillTx/>
                <a:latin typeface="Calibri"/>
                <a:ea typeface="Calibri"/>
                <a:cs typeface="Calibri"/>
                <a:sym typeface="Arial"/>
              </a:rPr>
              <a:t>Our </a:t>
            </a:r>
            <a:r>
              <a:rPr lang="en-US" sz="2800" dirty="0">
                <a:latin typeface="Calibri"/>
                <a:ea typeface="Calibri"/>
                <a:cs typeface="Calibri"/>
              </a:rPr>
              <a:t>Active Businesses</a:t>
            </a:r>
            <a:endParaRPr kumimoji="0" lang="en-US" sz="2800" b="1" i="0" u="none" strike="noStrike" kern="1200" cap="none" spc="0" normalizeH="0" baseline="0" noProof="0" dirty="0">
              <a:ln w="6350">
                <a:noFill/>
              </a:ln>
              <a:solidFill>
                <a:srgbClr val="ACAC2A"/>
              </a:solidFill>
              <a:effectLst/>
              <a:uLnTx/>
              <a:uFillTx/>
              <a:latin typeface="Calibri" pitchFamily="34" charset="0"/>
              <a:ea typeface="+mj-ea"/>
              <a:cs typeface="+mj-cs"/>
              <a:sym typeface="Arial"/>
            </a:endParaRPr>
          </a:p>
        </p:txBody>
      </p:sp>
      <p:pic>
        <p:nvPicPr>
          <p:cNvPr id="2" name="Picture 1">
            <a:extLst>
              <a:ext uri="{FF2B5EF4-FFF2-40B4-BE49-F238E27FC236}">
                <a16:creationId xmlns:a16="http://schemas.microsoft.com/office/drawing/2014/main" id="{FD22FCFA-AA4C-05FD-B5CD-24CF0AF8AD6A}"/>
              </a:ext>
            </a:extLst>
          </p:cNvPr>
          <p:cNvPicPr>
            <a:picLocks noChangeAspect="1"/>
          </p:cNvPicPr>
          <p:nvPr/>
        </p:nvPicPr>
        <p:blipFill rotWithShape="1">
          <a:blip r:embed="rId4"/>
          <a:srcRect l="30981" r="32441" b="26111"/>
          <a:stretch/>
        </p:blipFill>
        <p:spPr>
          <a:xfrm>
            <a:off x="5568646" y="837865"/>
            <a:ext cx="3038542" cy="3586051"/>
          </a:xfrm>
          <a:prstGeom prst="rect">
            <a:avLst/>
          </a:prstGeom>
        </p:spPr>
      </p:pic>
      <p:sp>
        <p:nvSpPr>
          <p:cNvPr id="3" name="Title 2">
            <a:extLst>
              <a:ext uri="{FF2B5EF4-FFF2-40B4-BE49-F238E27FC236}">
                <a16:creationId xmlns:a16="http://schemas.microsoft.com/office/drawing/2014/main" id="{30FCFAB3-D2C9-B2C3-05B3-33B793E549E6}"/>
              </a:ext>
            </a:extLst>
          </p:cNvPr>
          <p:cNvSpPr txBox="1">
            <a:spLocks/>
          </p:cNvSpPr>
          <p:nvPr/>
        </p:nvSpPr>
        <p:spPr>
          <a:xfrm>
            <a:off x="507898" y="837865"/>
            <a:ext cx="5010871" cy="3586051"/>
          </a:xfrm>
          <a:prstGeom prst="rect">
            <a:avLst/>
          </a:prstGeom>
          <a:ln>
            <a:noFill/>
          </a:ln>
        </p:spPr>
        <p:txBody>
          <a:bodyPr vert="horz" lIns="91440" tIns="45720" rIns="91440" bIns="45720" rtlCol="0" anchor="ctr">
            <a:noAutofit/>
            <a:scene3d>
              <a:camera prst="orthographicFront"/>
              <a:lightRig rig="soft" dir="t">
                <a:rot lat="0" lon="0" rev="16800000"/>
              </a:lightRig>
            </a:scene3d>
            <a:sp3d prstMaterial="softEdge"/>
          </a:bodyPr>
          <a:lstStyle>
            <a:lvl1pPr algn="l" rtl="0" eaLnBrk="0" fontAlgn="base" hangingPunct="0">
              <a:spcBef>
                <a:spcPct val="0"/>
              </a:spcBef>
              <a:spcAft>
                <a:spcPct val="0"/>
              </a:spcAft>
              <a:defRPr lang="en-US" sz="3200" b="1" kern="1200" smtClean="0">
                <a:ln w="6350">
                  <a:noFill/>
                </a:ln>
                <a:solidFill>
                  <a:srgbClr val="ACAC2A"/>
                </a:solidFill>
                <a:effectLst/>
                <a:latin typeface="Calibri" pitchFamily="34" charset="0"/>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a:spcAft>
                <a:spcPts val="1200"/>
              </a:spcAft>
              <a:buClrTx/>
              <a:defRPr/>
            </a:pPr>
            <a:r>
              <a:rPr lang="en-US" sz="2200" dirty="0">
                <a:latin typeface="Calibri"/>
                <a:ea typeface="Calibri"/>
                <a:cs typeface="Calibri"/>
              </a:rPr>
              <a:t>Additive Manufacturing of Advanced Ceramics and Composites</a:t>
            </a:r>
          </a:p>
          <a:p>
            <a:pPr>
              <a:spcAft>
                <a:spcPts val="1200"/>
              </a:spcAft>
              <a:buClrTx/>
              <a:defRPr/>
            </a:pPr>
            <a:r>
              <a:rPr lang="en-US" sz="2200" dirty="0">
                <a:latin typeface="Calibri"/>
                <a:ea typeface="Calibri"/>
                <a:cs typeface="Calibri"/>
              </a:rPr>
              <a:t>Production of High-performance Silicon Nitride Biomedical and Aerospace Components</a:t>
            </a:r>
          </a:p>
          <a:p>
            <a:pPr>
              <a:spcAft>
                <a:spcPts val="1200"/>
              </a:spcAft>
              <a:buClrTx/>
              <a:defRPr/>
            </a:pPr>
            <a:r>
              <a:rPr lang="en-US" sz="2200" dirty="0">
                <a:latin typeface="Calibri"/>
                <a:ea typeface="Calibri"/>
                <a:cs typeface="Calibri"/>
              </a:rPr>
              <a:t>Development of Complex Thermal Barrier Coatings for Aerospace and Energy Applications</a:t>
            </a:r>
          </a:p>
        </p:txBody>
      </p:sp>
    </p:spTree>
    <p:extLst>
      <p:ext uri="{BB962C8B-B14F-4D97-AF65-F5344CB8AC3E}">
        <p14:creationId xmlns:p14="http://schemas.microsoft.com/office/powerpoint/2010/main" val="3637202845"/>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Shape 196"/>
        <p:cNvGrpSpPr/>
        <p:nvPr/>
      </p:nvGrpSpPr>
      <p:grpSpPr>
        <a:xfrm>
          <a:off x="0" y="0"/>
          <a:ext cx="0" cy="0"/>
          <a:chOff x="0" y="0"/>
          <a:chExt cx="0" cy="0"/>
        </a:xfrm>
      </p:grpSpPr>
      <p:sp>
        <p:nvSpPr>
          <p:cNvPr id="3" name="Rectangle 2">
            <a:extLst>
              <a:ext uri="{FF2B5EF4-FFF2-40B4-BE49-F238E27FC236}">
                <a16:creationId xmlns:a16="http://schemas.microsoft.com/office/drawing/2014/main" id="{27CEB8F8-5AB4-3DEA-07E3-BB8761DD580C}"/>
              </a:ext>
            </a:extLst>
          </p:cNvPr>
          <p:cNvSpPr/>
          <p:nvPr/>
        </p:nvSpPr>
        <p:spPr>
          <a:xfrm>
            <a:off x="4672108" y="0"/>
            <a:ext cx="4488827"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7;p11">
            <a:extLst>
              <a:ext uri="{FF2B5EF4-FFF2-40B4-BE49-F238E27FC236}">
                <a16:creationId xmlns:a16="http://schemas.microsoft.com/office/drawing/2014/main" id="{B3E8ADD1-FE76-AD96-1D8C-AB6F30BE6CD3}"/>
              </a:ext>
            </a:extLst>
          </p:cNvPr>
          <p:cNvSpPr txBox="1">
            <a:spLocks/>
          </p:cNvSpPr>
          <p:nvPr/>
        </p:nvSpPr>
        <p:spPr>
          <a:xfrm>
            <a:off x="0" y="814092"/>
            <a:ext cx="4488827" cy="469631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02895" algn="l" rtl="0">
              <a:lnSpc>
                <a:spcPct val="100000"/>
              </a:lnSpc>
              <a:spcBef>
                <a:spcPts val="360"/>
              </a:spcBef>
              <a:spcAft>
                <a:spcPts val="0"/>
              </a:spcAft>
              <a:buClr>
                <a:schemeClr val="dk1"/>
              </a:buClr>
              <a:buSzPts val="1170"/>
              <a:buFont typeface="Arial"/>
              <a:buChar char="•"/>
              <a:defRPr sz="2400" b="0" i="0" u="none" strike="noStrike" cap="none">
                <a:solidFill>
                  <a:srgbClr val="262626"/>
                </a:solidFill>
                <a:latin typeface="Calibri"/>
                <a:ea typeface="Calibri"/>
                <a:cs typeface="Calibri"/>
                <a:sym typeface="Calibri"/>
              </a:defRPr>
            </a:lvl1pPr>
            <a:lvl2pPr marL="914400" marR="0" lvl="1" indent="-320040" algn="l" rtl="0">
              <a:lnSpc>
                <a:spcPct val="100000"/>
              </a:lnSpc>
              <a:spcBef>
                <a:spcPts val="360"/>
              </a:spcBef>
              <a:spcAft>
                <a:spcPts val="0"/>
              </a:spcAft>
              <a:buClr>
                <a:schemeClr val="dk1"/>
              </a:buClr>
              <a:buSzPts val="1440"/>
              <a:buFont typeface="Arial"/>
              <a:buChar char="•"/>
              <a:defRPr sz="2000" b="0" i="0" u="none" strike="noStrike" cap="none">
                <a:solidFill>
                  <a:srgbClr val="262626"/>
                </a:solidFill>
                <a:latin typeface="Calibri"/>
                <a:ea typeface="Calibri"/>
                <a:cs typeface="Calibri"/>
                <a:sym typeface="Calibri"/>
              </a:defRPr>
            </a:lvl2pPr>
            <a:lvl3pPr marL="1371600" marR="0" lvl="2" indent="-337185" algn="l" rtl="0">
              <a:lnSpc>
                <a:spcPct val="100000"/>
              </a:lnSpc>
              <a:spcBef>
                <a:spcPts val="360"/>
              </a:spcBef>
              <a:spcAft>
                <a:spcPts val="0"/>
              </a:spcAft>
              <a:buClr>
                <a:schemeClr val="dk1"/>
              </a:buClr>
              <a:buSzPts val="1710"/>
              <a:buFont typeface="Arial"/>
              <a:buChar char="•"/>
              <a:defRPr sz="1800" b="0" i="0" u="none" strike="noStrike" cap="none">
                <a:solidFill>
                  <a:srgbClr val="262626"/>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600" b="0" i="0" u="none" strike="noStrike" cap="none">
                <a:solidFill>
                  <a:srgbClr val="262626"/>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400" b="0" i="0" u="none" strike="noStrike" cap="none">
                <a:solidFill>
                  <a:srgbClr val="262626"/>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lt1"/>
              </a:buClr>
              <a:buSzPts val="1800"/>
              <a:buFont typeface="Noto Sans Symbols"/>
              <a:buChar char="●"/>
              <a:defRPr sz="16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lt1"/>
              </a:buClr>
              <a:buSzPts val="1800"/>
              <a:buFont typeface="Noto Sans Symbols"/>
              <a:buChar char="●"/>
              <a:defRPr sz="14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lt1"/>
              </a:buClr>
              <a:buSzPts val="1800"/>
              <a:buFont typeface="Noto Sans Symbols"/>
              <a:buChar char="●"/>
              <a:defRPr sz="1400" b="0" i="0" u="none" strike="noStrike" cap="none">
                <a:solidFill>
                  <a:schemeClr val="lt1"/>
                </a:solidFill>
                <a:latin typeface="Calibri"/>
                <a:ea typeface="Calibri"/>
                <a:cs typeface="Calibri"/>
                <a:sym typeface="Calibri"/>
              </a:defRPr>
            </a:lvl9pPr>
          </a:lstStyle>
          <a:p>
            <a:pPr indent="0">
              <a:spcBef>
                <a:spcPts val="0"/>
              </a:spcBef>
              <a:buNone/>
            </a:pPr>
            <a:r>
              <a:rPr lang="en-US" sz="1600" b="1" dirty="0">
                <a:solidFill>
                  <a:srgbClr val="3F3F3F"/>
                </a:solidFill>
                <a:latin typeface="Overpass"/>
              </a:rPr>
              <a:t>Manufacturing Expertise</a:t>
            </a:r>
          </a:p>
          <a:p>
            <a:pPr indent="0">
              <a:spcBef>
                <a:spcPts val="0"/>
              </a:spcBef>
              <a:buNone/>
            </a:pPr>
            <a:endParaRPr lang="en-US" sz="1600" b="1" dirty="0">
              <a:solidFill>
                <a:srgbClr val="3F3F3F"/>
              </a:solidFill>
              <a:latin typeface="Overpass"/>
            </a:endParaRPr>
          </a:p>
          <a:p>
            <a:pPr indent="-91440">
              <a:spcBef>
                <a:spcPts val="0"/>
              </a:spcBef>
              <a:spcAft>
                <a:spcPts val="600"/>
              </a:spcAft>
              <a:buFont typeface="Arial" panose="020B0604020202020204" pitchFamily="34" charset="0"/>
              <a:buChar char="•"/>
            </a:pPr>
            <a:r>
              <a:rPr lang="en-US" sz="1400" dirty="0">
                <a:solidFill>
                  <a:srgbClr val="3F3F3F"/>
                </a:solidFill>
                <a:latin typeface="Overpass"/>
              </a:rPr>
              <a:t>FDA and ANVISA registered facility</a:t>
            </a:r>
          </a:p>
          <a:p>
            <a:pPr indent="-91440">
              <a:spcBef>
                <a:spcPts val="0"/>
              </a:spcBef>
              <a:spcAft>
                <a:spcPts val="600"/>
              </a:spcAft>
              <a:buFont typeface="Arial" panose="020B0604020202020204" pitchFamily="34" charset="0"/>
              <a:buChar char="•"/>
            </a:pPr>
            <a:r>
              <a:rPr lang="en-US" sz="1400" dirty="0">
                <a:solidFill>
                  <a:srgbClr val="3F3F3F"/>
                </a:solidFill>
                <a:latin typeface="Overpass"/>
              </a:rPr>
              <a:t>Quality certified to ISO 13485:2016 and AS9100D</a:t>
            </a:r>
          </a:p>
          <a:p>
            <a:pPr indent="-91440">
              <a:spcBef>
                <a:spcPts val="0"/>
              </a:spcBef>
              <a:spcAft>
                <a:spcPts val="600"/>
              </a:spcAft>
              <a:buFont typeface="Arial" panose="020B0604020202020204" pitchFamily="34" charset="0"/>
              <a:buChar char="•"/>
            </a:pPr>
            <a:r>
              <a:rPr lang="en-US" sz="1400" dirty="0">
                <a:solidFill>
                  <a:srgbClr val="3F3F3F"/>
                </a:solidFill>
                <a:latin typeface="Overpass"/>
              </a:rPr>
              <a:t>Vertically integrated - rapid development of turnkey solutions for feedstocks, forming and firing cycles, and finished components</a:t>
            </a:r>
          </a:p>
          <a:p>
            <a:pPr indent="-91440">
              <a:spcBef>
                <a:spcPts val="0"/>
              </a:spcBef>
              <a:spcAft>
                <a:spcPts val="600"/>
              </a:spcAft>
              <a:buFont typeface="Arial" panose="020B0604020202020204" pitchFamily="34" charset="0"/>
              <a:buChar char="•"/>
            </a:pPr>
            <a:r>
              <a:rPr lang="en-US" sz="1400" dirty="0">
                <a:solidFill>
                  <a:srgbClr val="3F3F3F"/>
                </a:solidFill>
                <a:latin typeface="Overpass"/>
              </a:rPr>
              <a:t>&gt;40,000 spinal implants – safe and effective</a:t>
            </a:r>
          </a:p>
          <a:p>
            <a:pPr indent="-91440">
              <a:spcBef>
                <a:spcPts val="0"/>
              </a:spcBef>
              <a:spcAft>
                <a:spcPts val="600"/>
              </a:spcAft>
              <a:buFont typeface="Arial" panose="020B0604020202020204" pitchFamily="34" charset="0"/>
              <a:buChar char="•"/>
            </a:pPr>
            <a:r>
              <a:rPr lang="en-US" sz="1400" dirty="0">
                <a:solidFill>
                  <a:srgbClr val="3F3F3F"/>
                </a:solidFill>
                <a:latin typeface="Overpass"/>
              </a:rPr>
              <a:t>AS9100D Certification held for production of aerospace components</a:t>
            </a:r>
          </a:p>
          <a:p>
            <a:pPr indent="-91440">
              <a:spcBef>
                <a:spcPts val="0"/>
              </a:spcBef>
              <a:spcAft>
                <a:spcPts val="600"/>
              </a:spcAft>
              <a:buFont typeface="Arial" panose="020B0604020202020204" pitchFamily="34" charset="0"/>
              <a:buChar char="•"/>
            </a:pPr>
            <a:r>
              <a:rPr lang="en-US" sz="1400" dirty="0">
                <a:solidFill>
                  <a:srgbClr val="3F3F3F"/>
                </a:solidFill>
                <a:latin typeface="Overpass"/>
              </a:rPr>
              <a:t>ISO 9001:2015 Certification held for general GMP</a:t>
            </a:r>
          </a:p>
          <a:p>
            <a:pPr indent="0">
              <a:lnSpc>
                <a:spcPct val="90000"/>
              </a:lnSpc>
              <a:spcBef>
                <a:spcPts val="0"/>
              </a:spcBef>
              <a:buNone/>
            </a:pPr>
            <a:endParaRPr lang="en-US" sz="1600" b="1" dirty="0">
              <a:solidFill>
                <a:srgbClr val="3F3F3F"/>
              </a:solidFill>
              <a:latin typeface="Overpass"/>
            </a:endParaRPr>
          </a:p>
        </p:txBody>
      </p:sp>
      <p:pic>
        <p:nvPicPr>
          <p:cNvPr id="9" name="Picture 8" descr="A picture containing indoor, arranged&#10;&#10;Description automatically generated">
            <a:extLst>
              <a:ext uri="{FF2B5EF4-FFF2-40B4-BE49-F238E27FC236}">
                <a16:creationId xmlns:a16="http://schemas.microsoft.com/office/drawing/2014/main" id="{CC148B93-8F15-D553-4B09-1A99C7ABF40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83506" y="814092"/>
            <a:ext cx="4266029" cy="3195154"/>
          </a:xfrm>
          <a:prstGeom prst="rect">
            <a:avLst/>
          </a:prstGeom>
        </p:spPr>
      </p:pic>
      <p:pic>
        <p:nvPicPr>
          <p:cNvPr id="5" name="Picture 4" descr="A picture containing text, sign, clipart&#10;&#10;Description automatically generated">
            <a:extLst>
              <a:ext uri="{FF2B5EF4-FFF2-40B4-BE49-F238E27FC236}">
                <a16:creationId xmlns:a16="http://schemas.microsoft.com/office/drawing/2014/main" id="{3403968D-20CC-05D0-2A2F-0E946E0C68BE}"/>
              </a:ext>
            </a:extLst>
          </p:cNvPr>
          <p:cNvPicPr>
            <a:picLocks noChangeAspect="1"/>
          </p:cNvPicPr>
          <p:nvPr/>
        </p:nvPicPr>
        <p:blipFill>
          <a:blip r:embed="rId4"/>
          <a:stretch>
            <a:fillRect/>
          </a:stretch>
        </p:blipFill>
        <p:spPr>
          <a:xfrm>
            <a:off x="169430" y="4796979"/>
            <a:ext cx="661844" cy="215256"/>
          </a:xfrm>
          <a:prstGeom prst="rect">
            <a:avLst/>
          </a:prstGeom>
        </p:spPr>
      </p:pic>
      <p:sp>
        <p:nvSpPr>
          <p:cNvPr id="8" name="Google Shape;81;p4">
            <a:extLst>
              <a:ext uri="{FF2B5EF4-FFF2-40B4-BE49-F238E27FC236}">
                <a16:creationId xmlns:a16="http://schemas.microsoft.com/office/drawing/2014/main" id="{1AA83F7C-4CC9-5C33-7FDE-38AF1ACDB496}"/>
              </a:ext>
            </a:extLst>
          </p:cNvPr>
          <p:cNvSpPr txBox="1">
            <a:spLocks noGrp="1"/>
          </p:cNvSpPr>
          <p:nvPr>
            <p:ph type="title"/>
          </p:nvPr>
        </p:nvSpPr>
        <p:spPr>
          <a:xfrm>
            <a:off x="0" y="196693"/>
            <a:ext cx="8676903" cy="551587"/>
          </a:xfrm>
          <a:prstGeom prst="rect">
            <a:avLst/>
          </a:prstGeom>
          <a:noFill/>
          <a:ln>
            <a:noFill/>
          </a:ln>
        </p:spPr>
        <p:txBody>
          <a:bodyPr spcFirstLastPara="1" wrap="square" lIns="91425" tIns="45700" rIns="91425" bIns="45700" anchor="b" anchorCtr="0">
            <a:noAutofit/>
          </a:bodyPr>
          <a:lstStyle/>
          <a:p>
            <a:pPr marL="457200"/>
            <a:r>
              <a:rPr lang="en-US" b="0" dirty="0">
                <a:solidFill>
                  <a:srgbClr val="C9BF2B"/>
                </a:solidFill>
              </a:rPr>
              <a:t>CORE STRENGTHS</a:t>
            </a:r>
            <a:endParaRPr b="0" dirty="0">
              <a:solidFill>
                <a:srgbClr val="C9BF2B"/>
              </a:solidFill>
            </a:endParaRPr>
          </a:p>
        </p:txBody>
      </p:sp>
    </p:spTree>
    <p:extLst>
      <p:ext uri="{BB962C8B-B14F-4D97-AF65-F5344CB8AC3E}">
        <p14:creationId xmlns:p14="http://schemas.microsoft.com/office/powerpoint/2010/main" val="279185798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Shape 196"/>
        <p:cNvGrpSpPr/>
        <p:nvPr/>
      </p:nvGrpSpPr>
      <p:grpSpPr>
        <a:xfrm>
          <a:off x="0" y="0"/>
          <a:ext cx="0" cy="0"/>
          <a:chOff x="0" y="0"/>
          <a:chExt cx="0" cy="0"/>
        </a:xfrm>
      </p:grpSpPr>
      <p:sp>
        <p:nvSpPr>
          <p:cNvPr id="19" name="Rectangle 18">
            <a:extLst>
              <a:ext uri="{FF2B5EF4-FFF2-40B4-BE49-F238E27FC236}">
                <a16:creationId xmlns:a16="http://schemas.microsoft.com/office/drawing/2014/main" id="{047EFE62-D603-3BF3-A6D3-21FBD0EF5E41}"/>
              </a:ext>
            </a:extLst>
          </p:cNvPr>
          <p:cNvSpPr/>
          <p:nvPr/>
        </p:nvSpPr>
        <p:spPr>
          <a:xfrm>
            <a:off x="0" y="0"/>
            <a:ext cx="4488827"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erson in a lab coat&#10;&#10;Description automatically generated with low confidence">
            <a:extLst>
              <a:ext uri="{FF2B5EF4-FFF2-40B4-BE49-F238E27FC236}">
                <a16:creationId xmlns:a16="http://schemas.microsoft.com/office/drawing/2014/main" id="{CCFF3A56-7CA3-DBFA-734B-33CFFAF54B6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0584" y="857951"/>
            <a:ext cx="3307657" cy="3593248"/>
          </a:xfrm>
          <a:prstGeom prst="rect">
            <a:avLst/>
          </a:prstGeom>
        </p:spPr>
      </p:pic>
      <p:sp>
        <p:nvSpPr>
          <p:cNvPr id="4" name="Google Shape;197;p11">
            <a:extLst>
              <a:ext uri="{FF2B5EF4-FFF2-40B4-BE49-F238E27FC236}">
                <a16:creationId xmlns:a16="http://schemas.microsoft.com/office/drawing/2014/main" id="{B3E8ADD1-FE76-AD96-1D8C-AB6F30BE6CD3}"/>
              </a:ext>
            </a:extLst>
          </p:cNvPr>
          <p:cNvSpPr txBox="1">
            <a:spLocks/>
          </p:cNvSpPr>
          <p:nvPr/>
        </p:nvSpPr>
        <p:spPr>
          <a:xfrm>
            <a:off x="4700040" y="2573540"/>
            <a:ext cx="3856131" cy="19464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02895" algn="l" rtl="0">
              <a:lnSpc>
                <a:spcPct val="100000"/>
              </a:lnSpc>
              <a:spcBef>
                <a:spcPts val="360"/>
              </a:spcBef>
              <a:spcAft>
                <a:spcPts val="0"/>
              </a:spcAft>
              <a:buClr>
                <a:schemeClr val="dk1"/>
              </a:buClr>
              <a:buSzPts val="1170"/>
              <a:buFont typeface="Arial"/>
              <a:buChar char="•"/>
              <a:defRPr sz="2400" b="0" i="0" u="none" strike="noStrike" cap="none">
                <a:solidFill>
                  <a:srgbClr val="262626"/>
                </a:solidFill>
                <a:latin typeface="Calibri"/>
                <a:ea typeface="Calibri"/>
                <a:cs typeface="Calibri"/>
                <a:sym typeface="Calibri"/>
              </a:defRPr>
            </a:lvl1pPr>
            <a:lvl2pPr marL="914400" marR="0" lvl="1" indent="-320040" algn="l" rtl="0">
              <a:lnSpc>
                <a:spcPct val="100000"/>
              </a:lnSpc>
              <a:spcBef>
                <a:spcPts val="360"/>
              </a:spcBef>
              <a:spcAft>
                <a:spcPts val="0"/>
              </a:spcAft>
              <a:buClr>
                <a:schemeClr val="dk1"/>
              </a:buClr>
              <a:buSzPts val="1440"/>
              <a:buFont typeface="Arial"/>
              <a:buChar char="•"/>
              <a:defRPr sz="2000" b="0" i="0" u="none" strike="noStrike" cap="none">
                <a:solidFill>
                  <a:srgbClr val="262626"/>
                </a:solidFill>
                <a:latin typeface="Calibri"/>
                <a:ea typeface="Calibri"/>
                <a:cs typeface="Calibri"/>
                <a:sym typeface="Calibri"/>
              </a:defRPr>
            </a:lvl2pPr>
            <a:lvl3pPr marL="1371600" marR="0" lvl="2" indent="-337185" algn="l" rtl="0">
              <a:lnSpc>
                <a:spcPct val="100000"/>
              </a:lnSpc>
              <a:spcBef>
                <a:spcPts val="360"/>
              </a:spcBef>
              <a:spcAft>
                <a:spcPts val="0"/>
              </a:spcAft>
              <a:buClr>
                <a:schemeClr val="dk1"/>
              </a:buClr>
              <a:buSzPts val="1710"/>
              <a:buFont typeface="Arial"/>
              <a:buChar char="•"/>
              <a:defRPr sz="1800" b="0" i="0" u="none" strike="noStrike" cap="none">
                <a:solidFill>
                  <a:srgbClr val="262626"/>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600" b="0" i="0" u="none" strike="noStrike" cap="none">
                <a:solidFill>
                  <a:srgbClr val="262626"/>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400" b="0" i="0" u="none" strike="noStrike" cap="none">
                <a:solidFill>
                  <a:srgbClr val="262626"/>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lt1"/>
              </a:buClr>
              <a:buSzPts val="1800"/>
              <a:buFont typeface="Noto Sans Symbols"/>
              <a:buChar char="●"/>
              <a:defRPr sz="16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lt1"/>
              </a:buClr>
              <a:buSzPts val="1800"/>
              <a:buFont typeface="Noto Sans Symbols"/>
              <a:buChar char="●"/>
              <a:defRPr sz="14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lt1"/>
              </a:buClr>
              <a:buSzPts val="1800"/>
              <a:buFont typeface="Noto Sans Symbols"/>
              <a:buChar char="●"/>
              <a:defRPr sz="1400" b="0" i="0" u="none" strike="noStrike" cap="none">
                <a:solidFill>
                  <a:schemeClr val="lt1"/>
                </a:solidFill>
                <a:latin typeface="Calibri"/>
                <a:ea typeface="Calibri"/>
                <a:cs typeface="Calibri"/>
                <a:sym typeface="Calibri"/>
              </a:defRPr>
            </a:lvl9pPr>
          </a:lstStyle>
          <a:p>
            <a:pPr marL="0" indent="0">
              <a:lnSpc>
                <a:spcPct val="90000"/>
              </a:lnSpc>
              <a:spcBef>
                <a:spcPts val="0"/>
              </a:spcBef>
              <a:buNone/>
            </a:pPr>
            <a:r>
              <a:rPr lang="en-US" sz="1600" b="1" dirty="0">
                <a:solidFill>
                  <a:srgbClr val="3F3F3F"/>
                </a:solidFill>
                <a:latin typeface="Overpass"/>
              </a:rPr>
              <a:t>Scientific achievements</a:t>
            </a:r>
          </a:p>
          <a:p>
            <a:pPr marL="91440" indent="-91440">
              <a:spcBef>
                <a:spcPts val="0"/>
              </a:spcBef>
              <a:spcAft>
                <a:spcPts val="600"/>
              </a:spcAft>
              <a:buFont typeface="Arial" panose="020B0604020202020204" pitchFamily="34" charset="0"/>
              <a:buChar char="•"/>
            </a:pPr>
            <a:r>
              <a:rPr lang="en-US" sz="1400" dirty="0">
                <a:solidFill>
                  <a:srgbClr val="3F3F3F"/>
                </a:solidFill>
                <a:latin typeface="Overpass"/>
              </a:rPr>
              <a:t>Over 140 peer-reviewed scientific publications</a:t>
            </a:r>
          </a:p>
          <a:p>
            <a:pPr marL="91440" indent="-91440">
              <a:spcBef>
                <a:spcPts val="0"/>
              </a:spcBef>
              <a:spcAft>
                <a:spcPts val="600"/>
              </a:spcAft>
              <a:buFont typeface="Arial" panose="020B0604020202020204" pitchFamily="34" charset="0"/>
              <a:buChar char="•"/>
            </a:pPr>
            <a:r>
              <a:rPr lang="en-US" sz="1400" dirty="0">
                <a:solidFill>
                  <a:srgbClr val="3F3F3F"/>
                </a:solidFill>
                <a:latin typeface="Overpass"/>
              </a:rPr>
              <a:t>More than 100 technical and scientific presentations</a:t>
            </a:r>
          </a:p>
          <a:p>
            <a:pPr marL="91440" indent="-91440">
              <a:spcBef>
                <a:spcPts val="0"/>
              </a:spcBef>
              <a:spcAft>
                <a:spcPts val="600"/>
              </a:spcAft>
              <a:buFont typeface="Arial" panose="020B0604020202020204" pitchFamily="34" charset="0"/>
              <a:buChar char="•"/>
            </a:pPr>
            <a:r>
              <a:rPr lang="en-US" sz="1400" dirty="0">
                <a:solidFill>
                  <a:srgbClr val="3F3F3F"/>
                </a:solidFill>
                <a:latin typeface="Overpass"/>
              </a:rPr>
              <a:t>Research independently corroborated </a:t>
            </a:r>
          </a:p>
          <a:p>
            <a:pPr marL="91440" indent="-91440">
              <a:spcBef>
                <a:spcPts val="0"/>
              </a:spcBef>
              <a:spcAft>
                <a:spcPts val="600"/>
              </a:spcAft>
              <a:buFont typeface="Arial" panose="020B0604020202020204" pitchFamily="34" charset="0"/>
              <a:buChar char="•"/>
            </a:pPr>
            <a:r>
              <a:rPr lang="en-US" sz="1400" dirty="0">
                <a:solidFill>
                  <a:srgbClr val="3F3F3F"/>
                </a:solidFill>
                <a:latin typeface="Overpass"/>
              </a:rPr>
              <a:t>Over 160 SBIR/STTR awards to fund technology development in defense, energy, and biomedical</a:t>
            </a:r>
          </a:p>
        </p:txBody>
      </p:sp>
      <p:sp>
        <p:nvSpPr>
          <p:cNvPr id="10" name="Google Shape;197;p11">
            <a:extLst>
              <a:ext uri="{FF2B5EF4-FFF2-40B4-BE49-F238E27FC236}">
                <a16:creationId xmlns:a16="http://schemas.microsoft.com/office/drawing/2014/main" id="{05B9D2A1-EA7E-A196-F4E0-81ED957C1A7A}"/>
              </a:ext>
            </a:extLst>
          </p:cNvPr>
          <p:cNvSpPr txBox="1">
            <a:spLocks/>
          </p:cNvSpPr>
          <p:nvPr/>
        </p:nvSpPr>
        <p:spPr>
          <a:xfrm>
            <a:off x="4700040" y="940979"/>
            <a:ext cx="4488827" cy="13960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02895" algn="l" rtl="0">
              <a:lnSpc>
                <a:spcPct val="100000"/>
              </a:lnSpc>
              <a:spcBef>
                <a:spcPts val="360"/>
              </a:spcBef>
              <a:spcAft>
                <a:spcPts val="0"/>
              </a:spcAft>
              <a:buClr>
                <a:schemeClr val="dk1"/>
              </a:buClr>
              <a:buSzPts val="1170"/>
              <a:buFont typeface="Arial"/>
              <a:buChar char="•"/>
              <a:defRPr sz="2400" b="0" i="0" u="none" strike="noStrike" cap="none">
                <a:solidFill>
                  <a:srgbClr val="262626"/>
                </a:solidFill>
                <a:latin typeface="Calibri"/>
                <a:ea typeface="Calibri"/>
                <a:cs typeface="Calibri"/>
                <a:sym typeface="Calibri"/>
              </a:defRPr>
            </a:lvl1pPr>
            <a:lvl2pPr marL="914400" marR="0" lvl="1" indent="-320040" algn="l" rtl="0">
              <a:lnSpc>
                <a:spcPct val="100000"/>
              </a:lnSpc>
              <a:spcBef>
                <a:spcPts val="360"/>
              </a:spcBef>
              <a:spcAft>
                <a:spcPts val="0"/>
              </a:spcAft>
              <a:buClr>
                <a:schemeClr val="dk1"/>
              </a:buClr>
              <a:buSzPts val="1440"/>
              <a:buFont typeface="Arial"/>
              <a:buChar char="•"/>
              <a:defRPr sz="2000" b="0" i="0" u="none" strike="noStrike" cap="none">
                <a:solidFill>
                  <a:srgbClr val="262626"/>
                </a:solidFill>
                <a:latin typeface="Calibri"/>
                <a:ea typeface="Calibri"/>
                <a:cs typeface="Calibri"/>
                <a:sym typeface="Calibri"/>
              </a:defRPr>
            </a:lvl2pPr>
            <a:lvl3pPr marL="1371600" marR="0" lvl="2" indent="-337185" algn="l" rtl="0">
              <a:lnSpc>
                <a:spcPct val="100000"/>
              </a:lnSpc>
              <a:spcBef>
                <a:spcPts val="360"/>
              </a:spcBef>
              <a:spcAft>
                <a:spcPts val="0"/>
              </a:spcAft>
              <a:buClr>
                <a:schemeClr val="dk1"/>
              </a:buClr>
              <a:buSzPts val="1710"/>
              <a:buFont typeface="Arial"/>
              <a:buChar char="•"/>
              <a:defRPr sz="1800" b="0" i="0" u="none" strike="noStrike" cap="none">
                <a:solidFill>
                  <a:srgbClr val="262626"/>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600" b="0" i="0" u="none" strike="noStrike" cap="none">
                <a:solidFill>
                  <a:srgbClr val="262626"/>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400" b="0" i="0" u="none" strike="noStrike" cap="none">
                <a:solidFill>
                  <a:srgbClr val="262626"/>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lt1"/>
              </a:buClr>
              <a:buSzPts val="1800"/>
              <a:buFont typeface="Noto Sans Symbols"/>
              <a:buChar char="●"/>
              <a:defRPr sz="16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lt1"/>
              </a:buClr>
              <a:buSzPts val="1800"/>
              <a:buFont typeface="Noto Sans Symbols"/>
              <a:buChar char="●"/>
              <a:defRPr sz="14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lt1"/>
              </a:buClr>
              <a:buSzPts val="1800"/>
              <a:buFont typeface="Noto Sans Symbols"/>
              <a:buChar char="●"/>
              <a:defRPr sz="1400" b="0" i="0" u="none" strike="noStrike" cap="none">
                <a:solidFill>
                  <a:schemeClr val="lt1"/>
                </a:solidFill>
                <a:latin typeface="Calibri"/>
                <a:ea typeface="Calibri"/>
                <a:cs typeface="Calibri"/>
                <a:sym typeface="Calibri"/>
              </a:defRPr>
            </a:lvl9pPr>
          </a:lstStyle>
          <a:p>
            <a:pPr marL="0" indent="0">
              <a:lnSpc>
                <a:spcPct val="90000"/>
              </a:lnSpc>
              <a:spcBef>
                <a:spcPts val="0"/>
              </a:spcBef>
              <a:buNone/>
            </a:pPr>
            <a:r>
              <a:rPr lang="en-US" sz="1600" b="1" dirty="0">
                <a:solidFill>
                  <a:srgbClr val="3F3F3F"/>
                </a:solidFill>
                <a:latin typeface="Overpass"/>
              </a:rPr>
              <a:t>Strong IP &amp; Regulatory Portfolio</a:t>
            </a:r>
            <a:endParaRPr lang="en-US" dirty="0"/>
          </a:p>
          <a:p>
            <a:pPr marL="91440" indent="-91440">
              <a:spcBef>
                <a:spcPts val="0"/>
              </a:spcBef>
              <a:spcAft>
                <a:spcPts val="600"/>
              </a:spcAft>
              <a:buFont typeface="Arial" panose="020B0604020202020204" pitchFamily="34" charset="0"/>
              <a:buChar char="•"/>
            </a:pPr>
            <a:r>
              <a:rPr lang="en-US" sz="1400" dirty="0">
                <a:solidFill>
                  <a:srgbClr val="3F3F3F"/>
                </a:solidFill>
                <a:latin typeface="Overpass"/>
              </a:rPr>
              <a:t>15 issued patents</a:t>
            </a:r>
          </a:p>
          <a:p>
            <a:pPr marL="91440" indent="-91440">
              <a:spcBef>
                <a:spcPts val="0"/>
              </a:spcBef>
              <a:spcAft>
                <a:spcPts val="600"/>
              </a:spcAft>
              <a:buFont typeface="Arial" panose="020B0604020202020204" pitchFamily="34" charset="0"/>
              <a:buChar char="•"/>
            </a:pPr>
            <a:r>
              <a:rPr lang="en-US" sz="1400" dirty="0">
                <a:solidFill>
                  <a:srgbClr val="3F3F3F"/>
                </a:solidFill>
                <a:latin typeface="Overpass"/>
              </a:rPr>
              <a:t>144 patent applications in process</a:t>
            </a:r>
            <a:endParaRPr lang="en-US" dirty="0"/>
          </a:p>
          <a:p>
            <a:pPr marL="91440" indent="-91440">
              <a:spcBef>
                <a:spcPts val="0"/>
              </a:spcBef>
              <a:spcAft>
                <a:spcPts val="600"/>
              </a:spcAft>
              <a:buFont typeface="Arial" panose="020B0604020202020204" pitchFamily="34" charset="0"/>
              <a:buChar char="•"/>
            </a:pPr>
            <a:r>
              <a:rPr lang="en-US" sz="1400" dirty="0">
                <a:solidFill>
                  <a:srgbClr val="3F3F3F"/>
                </a:solidFill>
                <a:latin typeface="Overpass"/>
              </a:rPr>
              <a:t>FDA Master Files</a:t>
            </a:r>
          </a:p>
        </p:txBody>
      </p:sp>
      <p:pic>
        <p:nvPicPr>
          <p:cNvPr id="23" name="Picture 22" descr="A picture containing text, sign, clipart&#10;&#10;Description automatically generated">
            <a:extLst>
              <a:ext uri="{FF2B5EF4-FFF2-40B4-BE49-F238E27FC236}">
                <a16:creationId xmlns:a16="http://schemas.microsoft.com/office/drawing/2014/main" id="{3246E8F5-1C9D-0565-BF00-2AE9F44D1604}"/>
              </a:ext>
            </a:extLst>
          </p:cNvPr>
          <p:cNvPicPr>
            <a:picLocks noChangeAspect="1"/>
          </p:cNvPicPr>
          <p:nvPr/>
        </p:nvPicPr>
        <p:blipFill>
          <a:blip r:embed="rId4"/>
          <a:stretch>
            <a:fillRect/>
          </a:stretch>
        </p:blipFill>
        <p:spPr>
          <a:xfrm>
            <a:off x="169430" y="4796979"/>
            <a:ext cx="661844" cy="215256"/>
          </a:xfrm>
          <a:prstGeom prst="rect">
            <a:avLst/>
          </a:prstGeom>
        </p:spPr>
      </p:pic>
      <p:sp>
        <p:nvSpPr>
          <p:cNvPr id="6" name="Google Shape;81;p4">
            <a:extLst>
              <a:ext uri="{FF2B5EF4-FFF2-40B4-BE49-F238E27FC236}">
                <a16:creationId xmlns:a16="http://schemas.microsoft.com/office/drawing/2014/main" id="{B14E7659-3FAA-DD26-5913-87B233E1DE18}"/>
              </a:ext>
            </a:extLst>
          </p:cNvPr>
          <p:cNvSpPr txBox="1">
            <a:spLocks noGrp="1"/>
          </p:cNvSpPr>
          <p:nvPr>
            <p:ph type="title"/>
          </p:nvPr>
        </p:nvSpPr>
        <p:spPr>
          <a:xfrm>
            <a:off x="0" y="196693"/>
            <a:ext cx="8676903" cy="551587"/>
          </a:xfrm>
          <a:prstGeom prst="rect">
            <a:avLst/>
          </a:prstGeom>
          <a:noFill/>
          <a:ln>
            <a:noFill/>
          </a:ln>
        </p:spPr>
        <p:txBody>
          <a:bodyPr spcFirstLastPara="1" wrap="square" lIns="91425" tIns="45700" rIns="91425" bIns="45700" anchor="b" anchorCtr="0">
            <a:noAutofit/>
          </a:bodyPr>
          <a:lstStyle/>
          <a:p>
            <a:pPr marL="457200"/>
            <a:r>
              <a:rPr lang="en-US" b="0" dirty="0">
                <a:solidFill>
                  <a:srgbClr val="C9BF2B"/>
                </a:solidFill>
              </a:rPr>
              <a:t>CORE STRENGTHS</a:t>
            </a:r>
            <a:endParaRPr b="0" dirty="0">
              <a:solidFill>
                <a:srgbClr val="C9BF2B"/>
              </a:solidFill>
            </a:endParaRPr>
          </a:p>
        </p:txBody>
      </p:sp>
    </p:spTree>
    <p:extLst>
      <p:ext uri="{BB962C8B-B14F-4D97-AF65-F5344CB8AC3E}">
        <p14:creationId xmlns:p14="http://schemas.microsoft.com/office/powerpoint/2010/main" val="186852401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3"/>
          <p:cNvSpPr txBox="1"/>
          <p:nvPr/>
        </p:nvSpPr>
        <p:spPr>
          <a:xfrm>
            <a:off x="3234000" y="2183859"/>
            <a:ext cx="5220118" cy="775781"/>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2400" b="1" dirty="0">
                <a:solidFill>
                  <a:schemeClr val="lt1"/>
                </a:solidFill>
                <a:latin typeface="Overpass"/>
                <a:ea typeface="Calibri"/>
                <a:cs typeface="Calibri"/>
                <a:sym typeface="Calibri"/>
              </a:rPr>
              <a:t>DIVERSIFIED CERAMICS TECHNOLOGY SOLUTIONS</a:t>
            </a:r>
            <a:endParaRPr sz="2400" dirty="0">
              <a:latin typeface="Overpass"/>
            </a:endParaRPr>
          </a:p>
        </p:txBody>
      </p:sp>
    </p:spTree>
    <p:extLst>
      <p:ext uri="{BB962C8B-B14F-4D97-AF65-F5344CB8AC3E}">
        <p14:creationId xmlns:p14="http://schemas.microsoft.com/office/powerpoint/2010/main" val="1068548247"/>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Shape 227"/>
        <p:cNvGrpSpPr/>
        <p:nvPr/>
      </p:nvGrpSpPr>
      <p:grpSpPr>
        <a:xfrm>
          <a:off x="0" y="0"/>
          <a:ext cx="0" cy="0"/>
          <a:chOff x="0" y="0"/>
          <a:chExt cx="0" cy="0"/>
        </a:xfrm>
      </p:grpSpPr>
      <p:pic>
        <p:nvPicPr>
          <p:cNvPr id="8" name="Picture 4">
            <a:extLst>
              <a:ext uri="{FF2B5EF4-FFF2-40B4-BE49-F238E27FC236}">
                <a16:creationId xmlns:a16="http://schemas.microsoft.com/office/drawing/2014/main" id="{F8CEB83A-45F4-51F8-81EC-6A8DC6825C0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24166" y="1802901"/>
            <a:ext cx="1013374" cy="92101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4" descr="\\ccistorage\Company\CMD Group\sla build logs\TAT 6084 NIDCR SBIR - LiDisilicate\Pics\Group_pic8.jpg">
            <a:extLst>
              <a:ext uri="{FF2B5EF4-FFF2-40B4-BE49-F238E27FC236}">
                <a16:creationId xmlns:a16="http://schemas.microsoft.com/office/drawing/2014/main" id="{2014F51A-743D-769F-D889-385819C8561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24165" y="706517"/>
            <a:ext cx="1834241" cy="105475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0" name="Picture 9" descr="A picture containing text, sign, clipart&#10;&#10;Description automatically generated">
            <a:extLst>
              <a:ext uri="{FF2B5EF4-FFF2-40B4-BE49-F238E27FC236}">
                <a16:creationId xmlns:a16="http://schemas.microsoft.com/office/drawing/2014/main" id="{ED60A8E5-AEA4-391F-B7E4-23447367CB06}"/>
              </a:ext>
            </a:extLst>
          </p:cNvPr>
          <p:cNvPicPr>
            <a:picLocks noChangeAspect="1"/>
          </p:cNvPicPr>
          <p:nvPr/>
        </p:nvPicPr>
        <p:blipFill>
          <a:blip r:embed="rId5"/>
          <a:stretch>
            <a:fillRect/>
          </a:stretch>
        </p:blipFill>
        <p:spPr>
          <a:xfrm>
            <a:off x="169430" y="4796979"/>
            <a:ext cx="661844" cy="215256"/>
          </a:xfrm>
          <a:prstGeom prst="rect">
            <a:avLst/>
          </a:prstGeom>
        </p:spPr>
      </p:pic>
      <p:pic>
        <p:nvPicPr>
          <p:cNvPr id="2" name="Picture 19" descr="Icon&#10;&#10;Description automatically generated">
            <a:extLst>
              <a:ext uri="{FF2B5EF4-FFF2-40B4-BE49-F238E27FC236}">
                <a16:creationId xmlns:a16="http://schemas.microsoft.com/office/drawing/2014/main" id="{422480F3-902F-8EB9-A0F0-8CDDB91CF8C4}"/>
              </a:ext>
            </a:extLst>
          </p:cNvPr>
          <p:cNvPicPr>
            <a:picLocks noChangeAspect="1"/>
          </p:cNvPicPr>
          <p:nvPr/>
        </p:nvPicPr>
        <p:blipFill>
          <a:blip r:embed="rId6"/>
          <a:stretch>
            <a:fillRect/>
          </a:stretch>
        </p:blipFill>
        <p:spPr>
          <a:xfrm>
            <a:off x="8369234" y="942072"/>
            <a:ext cx="700878" cy="813019"/>
          </a:xfrm>
          <a:prstGeom prst="rect">
            <a:avLst/>
          </a:prstGeom>
        </p:spPr>
      </p:pic>
      <p:pic>
        <p:nvPicPr>
          <p:cNvPr id="6" name="Picture 5">
            <a:extLst>
              <a:ext uri="{FF2B5EF4-FFF2-40B4-BE49-F238E27FC236}">
                <a16:creationId xmlns:a16="http://schemas.microsoft.com/office/drawing/2014/main" id="{C8FBCAF5-E697-A890-D5DF-480BCAA7CD7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428083" y="3181435"/>
            <a:ext cx="1834241" cy="1759880"/>
          </a:xfrm>
          <a:prstGeom prst="rect">
            <a:avLst/>
          </a:prstGeom>
          <a:effectLst>
            <a:outerShdw blurRad="50800" dist="38100" dir="2700000" algn="tl" rotWithShape="0">
              <a:prstClr val="black">
                <a:alpha val="40000"/>
              </a:prstClr>
            </a:outerShdw>
          </a:effectLst>
        </p:spPr>
      </p:pic>
      <p:pic>
        <p:nvPicPr>
          <p:cNvPr id="4" name="Picture 3" descr="A picture containing text, clipart&#10;&#10;Description automatically generated">
            <a:extLst>
              <a:ext uri="{FF2B5EF4-FFF2-40B4-BE49-F238E27FC236}">
                <a16:creationId xmlns:a16="http://schemas.microsoft.com/office/drawing/2014/main" id="{1275A9CB-19F4-5536-C322-72CD6144D804}"/>
              </a:ext>
            </a:extLst>
          </p:cNvPr>
          <p:cNvPicPr>
            <a:picLocks noChangeAspect="1"/>
          </p:cNvPicPr>
          <p:nvPr/>
        </p:nvPicPr>
        <p:blipFill>
          <a:blip r:embed="rId8"/>
          <a:stretch>
            <a:fillRect/>
          </a:stretch>
        </p:blipFill>
        <p:spPr>
          <a:xfrm>
            <a:off x="8350445" y="77000"/>
            <a:ext cx="716555" cy="830378"/>
          </a:xfrm>
          <a:prstGeom prst="rect">
            <a:avLst/>
          </a:prstGeom>
        </p:spPr>
      </p:pic>
      <p:sp>
        <p:nvSpPr>
          <p:cNvPr id="15" name="Google Shape;81;p4">
            <a:extLst>
              <a:ext uri="{FF2B5EF4-FFF2-40B4-BE49-F238E27FC236}">
                <a16:creationId xmlns:a16="http://schemas.microsoft.com/office/drawing/2014/main" id="{C912DDF8-A15A-0D47-7C5E-57BBBE4C22B1}"/>
              </a:ext>
            </a:extLst>
          </p:cNvPr>
          <p:cNvSpPr txBox="1">
            <a:spLocks noGrp="1"/>
          </p:cNvSpPr>
          <p:nvPr>
            <p:ph type="title"/>
          </p:nvPr>
        </p:nvSpPr>
        <p:spPr>
          <a:xfrm>
            <a:off x="0" y="128454"/>
            <a:ext cx="8676903" cy="551587"/>
          </a:xfrm>
          <a:prstGeom prst="rect">
            <a:avLst/>
          </a:prstGeom>
          <a:noFill/>
          <a:ln>
            <a:noFill/>
          </a:ln>
        </p:spPr>
        <p:txBody>
          <a:bodyPr spcFirstLastPara="1" wrap="square" lIns="91425" tIns="45700" rIns="91425" bIns="45700" anchor="b" anchorCtr="0">
            <a:noAutofit/>
          </a:bodyPr>
          <a:lstStyle/>
          <a:p>
            <a:pPr marL="457200"/>
            <a:r>
              <a:rPr lang="en-US" b="0" dirty="0">
                <a:solidFill>
                  <a:srgbClr val="C9BF2B"/>
                </a:solidFill>
              </a:rPr>
              <a:t>3D PRINTING TECHNOLOGIES</a:t>
            </a:r>
            <a:endParaRPr b="0" dirty="0">
              <a:solidFill>
                <a:srgbClr val="C9BF2B"/>
              </a:solidFill>
            </a:endParaRPr>
          </a:p>
        </p:txBody>
      </p:sp>
      <p:sp>
        <p:nvSpPr>
          <p:cNvPr id="3" name="Google Shape;230;p14">
            <a:extLst>
              <a:ext uri="{FF2B5EF4-FFF2-40B4-BE49-F238E27FC236}">
                <a16:creationId xmlns:a16="http://schemas.microsoft.com/office/drawing/2014/main" id="{DDE2DFB6-59E3-AAFC-48A6-1A8D43AD25DB}"/>
              </a:ext>
            </a:extLst>
          </p:cNvPr>
          <p:cNvSpPr txBox="1"/>
          <p:nvPr/>
        </p:nvSpPr>
        <p:spPr>
          <a:xfrm>
            <a:off x="0" y="636503"/>
            <a:ext cx="5037986" cy="4230472"/>
          </a:xfrm>
          <a:prstGeom prst="rect">
            <a:avLst/>
          </a:prstGeom>
          <a:noFill/>
          <a:ln>
            <a:noFill/>
          </a:ln>
        </p:spPr>
        <p:txBody>
          <a:bodyPr spcFirstLastPara="1" wrap="square" lIns="91425" tIns="45700" rIns="91425" bIns="45700" anchor="t" anchorCtr="0">
            <a:noAutofit/>
          </a:bodyPr>
          <a:lstStyle/>
          <a:p>
            <a:pPr marL="457200">
              <a:lnSpc>
                <a:spcPct val="90000"/>
              </a:lnSpc>
              <a:buSzPts val="910"/>
            </a:pPr>
            <a:r>
              <a:rPr lang="en-US" sz="1600" b="1" dirty="0">
                <a:solidFill>
                  <a:srgbClr val="3F3F3F"/>
                </a:solidFill>
                <a:latin typeface="Overpass"/>
                <a:cs typeface="Calibri"/>
              </a:rPr>
              <a:t>Dense Ceramics</a:t>
            </a:r>
          </a:p>
          <a:p>
            <a:pPr marL="457200" algn="just">
              <a:lnSpc>
                <a:spcPct val="90000"/>
              </a:lnSpc>
              <a:buSzPts val="910"/>
            </a:pPr>
            <a:r>
              <a:rPr lang="en-US" sz="1500" dirty="0">
                <a:solidFill>
                  <a:srgbClr val="3F3F3F"/>
                </a:solidFill>
                <a:latin typeface="Overpass"/>
                <a:ea typeface="Calibri"/>
                <a:cs typeface="Calibri"/>
              </a:rPr>
              <a:t>A complete additive manufacturing workflow from resin development through sintering integrates 3D printing </a:t>
            </a:r>
            <a:r>
              <a:rPr lang="en-US" sz="1500" dirty="0">
                <a:solidFill>
                  <a:srgbClr val="3F3F3F"/>
                </a:solidFill>
                <a:latin typeface="Overpass"/>
                <a:ea typeface="Calibri"/>
              </a:rPr>
              <a:t>with unique </a:t>
            </a:r>
            <a:r>
              <a:rPr lang="en-US" sz="1500" dirty="0">
                <a:solidFill>
                  <a:srgbClr val="3F3F3F"/>
                </a:solidFill>
                <a:latin typeface="Overpass"/>
                <a:ea typeface="Calibri"/>
                <a:cs typeface="Calibri"/>
              </a:rPr>
              <a:t>SINTX materials to reduce development time and costs. Excellent results have been achieved in medical device components, heat exchangers for aerospace applications, ceramic cores for jet engine blades, and many other complex components that can reduce part count and enhance performance capabilities.</a:t>
            </a:r>
          </a:p>
          <a:p>
            <a:pPr marL="457200">
              <a:lnSpc>
                <a:spcPct val="90000"/>
              </a:lnSpc>
              <a:buSzPts val="910"/>
            </a:pPr>
            <a:endParaRPr lang="en-US" sz="1600" dirty="0">
              <a:solidFill>
                <a:srgbClr val="3F3F3F"/>
              </a:solidFill>
              <a:latin typeface="Overpass"/>
              <a:ea typeface="Calibri"/>
              <a:cs typeface="Calibri"/>
            </a:endParaRPr>
          </a:p>
          <a:p>
            <a:pPr marL="457200">
              <a:lnSpc>
                <a:spcPct val="90000"/>
              </a:lnSpc>
            </a:pPr>
            <a:r>
              <a:rPr lang="en-US" sz="1600" b="1" dirty="0">
                <a:solidFill>
                  <a:srgbClr val="3F3F3F"/>
                </a:solidFill>
                <a:latin typeface="Overpass"/>
                <a:cs typeface="Calibri"/>
              </a:rPr>
              <a:t>Ceramic-Polymer Composites</a:t>
            </a:r>
          </a:p>
          <a:p>
            <a:pPr marL="457200" algn="just">
              <a:lnSpc>
                <a:spcPct val="90000"/>
              </a:lnSpc>
            </a:pPr>
            <a:r>
              <a:rPr lang="en-US" sz="1500" dirty="0">
                <a:latin typeface="Overpass"/>
              </a:rPr>
              <a:t>Use of our proprietary composite materials and our implant-grade 3D printer allows us to directly print complex features such as textures and interconnected porosity into biomedical devices. The composite materials contain silicon nitride as an active ingredient to improve device biocompatibility and bone healing while also reducing infection risk.</a:t>
            </a:r>
          </a:p>
        </p:txBody>
      </p:sp>
      <p:pic>
        <p:nvPicPr>
          <p:cNvPr id="5" name="Picture 4">
            <a:extLst>
              <a:ext uri="{FF2B5EF4-FFF2-40B4-BE49-F238E27FC236}">
                <a16:creationId xmlns:a16="http://schemas.microsoft.com/office/drawing/2014/main" id="{2D1FF27E-A1D2-0ADD-0A43-C6E5777083D4}"/>
              </a:ext>
            </a:extLst>
          </p:cNvPr>
          <p:cNvPicPr>
            <a:picLocks noChangeAspect="1"/>
          </p:cNvPicPr>
          <p:nvPr/>
        </p:nvPicPr>
        <p:blipFill rotWithShape="1">
          <a:blip r:embed="rId9"/>
          <a:srcRect b="3494"/>
          <a:stretch/>
        </p:blipFill>
        <p:spPr>
          <a:xfrm>
            <a:off x="6483922" y="1884563"/>
            <a:ext cx="923523" cy="839348"/>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Shape 227"/>
        <p:cNvGrpSpPr/>
        <p:nvPr/>
      </p:nvGrpSpPr>
      <p:grpSpPr>
        <a:xfrm>
          <a:off x="0" y="0"/>
          <a:ext cx="0" cy="0"/>
          <a:chOff x="0" y="0"/>
          <a:chExt cx="0" cy="0"/>
        </a:xfrm>
      </p:grpSpPr>
      <p:sp>
        <p:nvSpPr>
          <p:cNvPr id="25" name="Rectangle 24">
            <a:extLst>
              <a:ext uri="{FF2B5EF4-FFF2-40B4-BE49-F238E27FC236}">
                <a16:creationId xmlns:a16="http://schemas.microsoft.com/office/drawing/2014/main" id="{ABAA1F3B-388E-74F3-AA4C-4A75F8C8089C}"/>
              </a:ext>
            </a:extLst>
          </p:cNvPr>
          <p:cNvSpPr/>
          <p:nvPr/>
        </p:nvSpPr>
        <p:spPr>
          <a:xfrm>
            <a:off x="0" y="-1393"/>
            <a:ext cx="9144000" cy="3158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building material, stone&#10;&#10;Description automatically generated">
            <a:extLst>
              <a:ext uri="{FF2B5EF4-FFF2-40B4-BE49-F238E27FC236}">
                <a16:creationId xmlns:a16="http://schemas.microsoft.com/office/drawing/2014/main" id="{D5B9791A-BEAB-EA5E-8B5F-A1B5C4CEA3C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51434" y="645009"/>
            <a:ext cx="3147387" cy="2359018"/>
          </a:xfrm>
          <a:prstGeom prst="rect">
            <a:avLst/>
          </a:prstGeom>
        </p:spPr>
      </p:pic>
      <p:sp>
        <p:nvSpPr>
          <p:cNvPr id="230" name="Google Shape;230;p14"/>
          <p:cNvSpPr txBox="1"/>
          <p:nvPr/>
        </p:nvSpPr>
        <p:spPr>
          <a:xfrm>
            <a:off x="0" y="845929"/>
            <a:ext cx="3936671" cy="1980398"/>
          </a:xfrm>
          <a:prstGeom prst="rect">
            <a:avLst/>
          </a:prstGeom>
          <a:noFill/>
          <a:ln>
            <a:noFill/>
          </a:ln>
        </p:spPr>
        <p:txBody>
          <a:bodyPr spcFirstLastPara="1" wrap="square" lIns="91425" tIns="45700" rIns="91425" bIns="45700" anchor="t" anchorCtr="0">
            <a:noAutofit/>
          </a:bodyPr>
          <a:lstStyle/>
          <a:p>
            <a:pPr marL="457200"/>
            <a:r>
              <a:rPr lang="en-US" sz="1800" dirty="0">
                <a:solidFill>
                  <a:srgbClr val="3F3F3F"/>
                </a:solidFill>
                <a:latin typeface="Overpass"/>
              </a:rPr>
              <a:t>Our STX-100 grade of silicon nitride combines mechanical, thermal, and electrical properties. Ideal for applications requiring extreme durability, thermal stability, exceptional strength, and resistance to wear.</a:t>
            </a:r>
            <a:endParaRPr lang="en-US" sz="1800" dirty="0">
              <a:solidFill>
                <a:srgbClr val="3F3F3F"/>
              </a:solidFill>
              <a:latin typeface="Overpass"/>
              <a:cs typeface="Calibri"/>
            </a:endParaRPr>
          </a:p>
          <a:p>
            <a:pPr>
              <a:lnSpc>
                <a:spcPct val="90000"/>
              </a:lnSpc>
              <a:spcBef>
                <a:spcPts val="1200"/>
              </a:spcBef>
              <a:buSzPts val="910"/>
            </a:pPr>
            <a:endParaRPr lang="en-US" dirty="0">
              <a:solidFill>
                <a:srgbClr val="3F3F3F"/>
              </a:solidFill>
              <a:latin typeface="Overpass"/>
              <a:ea typeface="Calibri"/>
              <a:cs typeface="Calibri"/>
            </a:endParaRPr>
          </a:p>
          <a:p>
            <a:pPr marL="194310" indent="-136525">
              <a:lnSpc>
                <a:spcPct val="90000"/>
              </a:lnSpc>
              <a:spcBef>
                <a:spcPts val="1200"/>
              </a:spcBef>
              <a:buSzPts val="910"/>
            </a:pPr>
            <a:endParaRPr lang="en-US" dirty="0">
              <a:solidFill>
                <a:srgbClr val="3F3F3F"/>
              </a:solidFill>
              <a:latin typeface="Overpass"/>
              <a:ea typeface="Calibri"/>
              <a:cs typeface="Calibri"/>
            </a:endParaRPr>
          </a:p>
        </p:txBody>
      </p:sp>
      <p:pic>
        <p:nvPicPr>
          <p:cNvPr id="24" name="Picture 23" descr="A picture containing text, sign, clipart&#10;&#10;Description automatically generated">
            <a:extLst>
              <a:ext uri="{FF2B5EF4-FFF2-40B4-BE49-F238E27FC236}">
                <a16:creationId xmlns:a16="http://schemas.microsoft.com/office/drawing/2014/main" id="{D1157C6B-EDC2-0280-6098-45547B56FD10}"/>
              </a:ext>
            </a:extLst>
          </p:cNvPr>
          <p:cNvPicPr>
            <a:picLocks noChangeAspect="1"/>
          </p:cNvPicPr>
          <p:nvPr/>
        </p:nvPicPr>
        <p:blipFill>
          <a:blip r:embed="rId4"/>
          <a:stretch>
            <a:fillRect/>
          </a:stretch>
        </p:blipFill>
        <p:spPr>
          <a:xfrm>
            <a:off x="169430" y="4796979"/>
            <a:ext cx="661844" cy="215256"/>
          </a:xfrm>
          <a:prstGeom prst="rect">
            <a:avLst/>
          </a:prstGeom>
        </p:spPr>
      </p:pic>
      <p:sp>
        <p:nvSpPr>
          <p:cNvPr id="17" name="Google Shape;81;p4">
            <a:extLst>
              <a:ext uri="{FF2B5EF4-FFF2-40B4-BE49-F238E27FC236}">
                <a16:creationId xmlns:a16="http://schemas.microsoft.com/office/drawing/2014/main" id="{A5A4BABB-6FCA-C15E-92CA-6663D172585F}"/>
              </a:ext>
            </a:extLst>
          </p:cNvPr>
          <p:cNvSpPr txBox="1">
            <a:spLocks noGrp="1"/>
          </p:cNvSpPr>
          <p:nvPr>
            <p:ph type="title"/>
          </p:nvPr>
        </p:nvSpPr>
        <p:spPr>
          <a:xfrm>
            <a:off x="0" y="196693"/>
            <a:ext cx="8676903" cy="551587"/>
          </a:xfrm>
          <a:prstGeom prst="rect">
            <a:avLst/>
          </a:prstGeom>
          <a:noFill/>
          <a:ln>
            <a:noFill/>
          </a:ln>
        </p:spPr>
        <p:txBody>
          <a:bodyPr spcFirstLastPara="1" wrap="square" lIns="91425" tIns="45700" rIns="91425" bIns="45700" anchor="b" anchorCtr="0">
            <a:noAutofit/>
          </a:bodyPr>
          <a:lstStyle/>
          <a:p>
            <a:pPr marL="457200"/>
            <a:r>
              <a:rPr lang="en-US" b="0" dirty="0">
                <a:solidFill>
                  <a:srgbClr val="C9BF2B"/>
                </a:solidFill>
              </a:rPr>
              <a:t>SILICON NITRIDE for AEROSPACE, ENERGY, etc.</a:t>
            </a:r>
            <a:endParaRPr b="0" dirty="0">
              <a:solidFill>
                <a:srgbClr val="C9BF2B"/>
              </a:solidFill>
            </a:endParaRPr>
          </a:p>
        </p:txBody>
      </p:sp>
      <p:pic>
        <p:nvPicPr>
          <p:cNvPr id="18" name="Picture 17" descr="A picture containing text, clipart&#10;&#10;Description automatically generated">
            <a:extLst>
              <a:ext uri="{FF2B5EF4-FFF2-40B4-BE49-F238E27FC236}">
                <a16:creationId xmlns:a16="http://schemas.microsoft.com/office/drawing/2014/main" id="{2F132BAF-AB83-E161-9C63-BC25EA2C311A}"/>
              </a:ext>
            </a:extLst>
          </p:cNvPr>
          <p:cNvPicPr>
            <a:picLocks noChangeAspect="1"/>
          </p:cNvPicPr>
          <p:nvPr/>
        </p:nvPicPr>
        <p:blipFill>
          <a:blip r:embed="rId5"/>
          <a:stretch>
            <a:fillRect/>
          </a:stretch>
        </p:blipFill>
        <p:spPr>
          <a:xfrm>
            <a:off x="8350445" y="77000"/>
            <a:ext cx="716555" cy="830378"/>
          </a:xfrm>
          <a:prstGeom prst="rect">
            <a:avLst/>
          </a:prstGeom>
        </p:spPr>
      </p:pic>
      <p:pic>
        <p:nvPicPr>
          <p:cNvPr id="31" name="Picture 3" descr="A picture containing text, clipart&#10;&#10;Description automatically generated">
            <a:extLst>
              <a:ext uri="{FF2B5EF4-FFF2-40B4-BE49-F238E27FC236}">
                <a16:creationId xmlns:a16="http://schemas.microsoft.com/office/drawing/2014/main" id="{D7C400C2-A734-38BF-DDF2-B91F3413B37F}"/>
              </a:ext>
            </a:extLst>
          </p:cNvPr>
          <p:cNvPicPr>
            <a:picLocks noChangeAspect="1"/>
          </p:cNvPicPr>
          <p:nvPr/>
        </p:nvPicPr>
        <p:blipFill>
          <a:blip r:embed="rId5"/>
          <a:stretch>
            <a:fillRect/>
          </a:stretch>
        </p:blipFill>
        <p:spPr>
          <a:xfrm>
            <a:off x="4214371" y="3446397"/>
            <a:ext cx="794465" cy="920664"/>
          </a:xfrm>
          <a:prstGeom prst="rect">
            <a:avLst/>
          </a:prstGeom>
        </p:spPr>
      </p:pic>
      <p:pic>
        <p:nvPicPr>
          <p:cNvPr id="32" name="Picture 5" descr="Icon&#10;&#10;Description automatically generated">
            <a:extLst>
              <a:ext uri="{FF2B5EF4-FFF2-40B4-BE49-F238E27FC236}">
                <a16:creationId xmlns:a16="http://schemas.microsoft.com/office/drawing/2014/main" id="{E33DE8D9-0853-B3E3-D68B-512A94C1F158}"/>
              </a:ext>
            </a:extLst>
          </p:cNvPr>
          <p:cNvPicPr>
            <a:picLocks noChangeAspect="1"/>
          </p:cNvPicPr>
          <p:nvPr/>
        </p:nvPicPr>
        <p:blipFill>
          <a:blip r:embed="rId6"/>
          <a:stretch>
            <a:fillRect/>
          </a:stretch>
        </p:blipFill>
        <p:spPr>
          <a:xfrm>
            <a:off x="2723566" y="3446397"/>
            <a:ext cx="756127" cy="876468"/>
          </a:xfrm>
          <a:prstGeom prst="rect">
            <a:avLst/>
          </a:prstGeom>
        </p:spPr>
      </p:pic>
      <p:sp>
        <p:nvSpPr>
          <p:cNvPr id="33" name="TextBox 32">
            <a:extLst>
              <a:ext uri="{FF2B5EF4-FFF2-40B4-BE49-F238E27FC236}">
                <a16:creationId xmlns:a16="http://schemas.microsoft.com/office/drawing/2014/main" id="{4EB8E4EE-0F4A-09CB-6E8B-0E3A1FB00FE5}"/>
              </a:ext>
            </a:extLst>
          </p:cNvPr>
          <p:cNvSpPr txBox="1"/>
          <p:nvPr/>
        </p:nvSpPr>
        <p:spPr>
          <a:xfrm>
            <a:off x="2359208" y="4423015"/>
            <a:ext cx="1482070" cy="646331"/>
          </a:xfrm>
          <a:prstGeom prst="rect">
            <a:avLst/>
          </a:prstGeom>
          <a:noFill/>
        </p:spPr>
        <p:txBody>
          <a:bodyPr wrap="square" rtlCol="0">
            <a:spAutoFit/>
          </a:bodyPr>
          <a:lstStyle/>
          <a:p>
            <a:pPr algn="ctr"/>
            <a:r>
              <a:rPr lang="en-US" sz="1200" dirty="0">
                <a:solidFill>
                  <a:srgbClr val="3F3F3F"/>
                </a:solidFill>
                <a:latin typeface="Overpass"/>
              </a:rPr>
              <a:t>AUTOMOTIVE &amp; </a:t>
            </a:r>
          </a:p>
          <a:p>
            <a:pPr algn="ctr"/>
            <a:r>
              <a:rPr lang="en-US" sz="1200" dirty="0">
                <a:solidFill>
                  <a:srgbClr val="3F3F3F"/>
                </a:solidFill>
                <a:latin typeface="Overpass"/>
              </a:rPr>
              <a:t>AEROSPACE BRAKES</a:t>
            </a:r>
          </a:p>
          <a:p>
            <a:pPr algn="ctr"/>
            <a:endParaRPr lang="en-US" sz="1200" dirty="0">
              <a:latin typeface="Overpass"/>
            </a:endParaRPr>
          </a:p>
        </p:txBody>
      </p:sp>
      <p:sp>
        <p:nvSpPr>
          <p:cNvPr id="34" name="TextBox 33">
            <a:extLst>
              <a:ext uri="{FF2B5EF4-FFF2-40B4-BE49-F238E27FC236}">
                <a16:creationId xmlns:a16="http://schemas.microsoft.com/office/drawing/2014/main" id="{16B5EB1B-6A24-5189-027F-A0E95821E834}"/>
              </a:ext>
            </a:extLst>
          </p:cNvPr>
          <p:cNvSpPr txBox="1"/>
          <p:nvPr/>
        </p:nvSpPr>
        <p:spPr>
          <a:xfrm>
            <a:off x="1165615" y="4423015"/>
            <a:ext cx="896809" cy="276999"/>
          </a:xfrm>
          <a:prstGeom prst="rect">
            <a:avLst/>
          </a:prstGeom>
          <a:noFill/>
        </p:spPr>
        <p:txBody>
          <a:bodyPr wrap="square" rtlCol="0">
            <a:spAutoFit/>
          </a:bodyPr>
          <a:lstStyle/>
          <a:p>
            <a:pPr algn="ctr"/>
            <a:r>
              <a:rPr lang="en-US" sz="1200" dirty="0">
                <a:solidFill>
                  <a:srgbClr val="3F3F3F"/>
                </a:solidFill>
                <a:latin typeface="Overpass"/>
              </a:rPr>
              <a:t>ENERGY</a:t>
            </a:r>
          </a:p>
        </p:txBody>
      </p:sp>
      <p:sp>
        <p:nvSpPr>
          <p:cNvPr id="35" name="TextBox 34">
            <a:extLst>
              <a:ext uri="{FF2B5EF4-FFF2-40B4-BE49-F238E27FC236}">
                <a16:creationId xmlns:a16="http://schemas.microsoft.com/office/drawing/2014/main" id="{4121217A-3056-19E6-8B0F-D3492600FD72}"/>
              </a:ext>
            </a:extLst>
          </p:cNvPr>
          <p:cNvSpPr txBox="1"/>
          <p:nvPr/>
        </p:nvSpPr>
        <p:spPr>
          <a:xfrm>
            <a:off x="7166269" y="4423015"/>
            <a:ext cx="896809" cy="276999"/>
          </a:xfrm>
          <a:prstGeom prst="rect">
            <a:avLst/>
          </a:prstGeom>
          <a:noFill/>
        </p:spPr>
        <p:txBody>
          <a:bodyPr wrap="square" rtlCol="0">
            <a:spAutoFit/>
          </a:bodyPr>
          <a:lstStyle/>
          <a:p>
            <a:pPr algn="ctr"/>
            <a:r>
              <a:rPr lang="en-US" sz="1200" dirty="0">
                <a:solidFill>
                  <a:srgbClr val="3F3F3F"/>
                </a:solidFill>
                <a:latin typeface="Overpass"/>
              </a:rPr>
              <a:t>WELDING</a:t>
            </a:r>
          </a:p>
        </p:txBody>
      </p:sp>
      <p:sp>
        <p:nvSpPr>
          <p:cNvPr id="36" name="TextBox 35">
            <a:extLst>
              <a:ext uri="{FF2B5EF4-FFF2-40B4-BE49-F238E27FC236}">
                <a16:creationId xmlns:a16="http://schemas.microsoft.com/office/drawing/2014/main" id="{83C4A27A-7FFD-F543-7BF5-9B6349DFB745}"/>
              </a:ext>
            </a:extLst>
          </p:cNvPr>
          <p:cNvSpPr txBox="1"/>
          <p:nvPr/>
        </p:nvSpPr>
        <p:spPr>
          <a:xfrm>
            <a:off x="4025907" y="4423015"/>
            <a:ext cx="1179440" cy="461665"/>
          </a:xfrm>
          <a:prstGeom prst="rect">
            <a:avLst/>
          </a:prstGeom>
          <a:noFill/>
        </p:spPr>
        <p:txBody>
          <a:bodyPr wrap="square" rtlCol="0">
            <a:spAutoFit/>
          </a:bodyPr>
          <a:lstStyle/>
          <a:p>
            <a:pPr algn="ctr"/>
            <a:r>
              <a:rPr lang="en-US" sz="1200" dirty="0">
                <a:solidFill>
                  <a:srgbClr val="3F3F3F"/>
                </a:solidFill>
                <a:latin typeface="Overpass"/>
              </a:rPr>
              <a:t>AEROSPACE MATERIALS</a:t>
            </a:r>
          </a:p>
        </p:txBody>
      </p:sp>
      <p:sp>
        <p:nvSpPr>
          <p:cNvPr id="37" name="TextBox 36">
            <a:extLst>
              <a:ext uri="{FF2B5EF4-FFF2-40B4-BE49-F238E27FC236}">
                <a16:creationId xmlns:a16="http://schemas.microsoft.com/office/drawing/2014/main" id="{E7874F17-BDFB-7B75-573C-2692F665F7C1}"/>
              </a:ext>
            </a:extLst>
          </p:cNvPr>
          <p:cNvSpPr txBox="1"/>
          <p:nvPr/>
        </p:nvSpPr>
        <p:spPr>
          <a:xfrm>
            <a:off x="5526764" y="4423015"/>
            <a:ext cx="1228216" cy="461665"/>
          </a:xfrm>
          <a:prstGeom prst="rect">
            <a:avLst/>
          </a:prstGeom>
          <a:noFill/>
        </p:spPr>
        <p:txBody>
          <a:bodyPr wrap="square" rtlCol="0">
            <a:spAutoFit/>
          </a:bodyPr>
          <a:lstStyle/>
          <a:p>
            <a:pPr algn="ctr"/>
            <a:r>
              <a:rPr lang="en-US" sz="1200" dirty="0">
                <a:solidFill>
                  <a:srgbClr val="3F3F3F"/>
                </a:solidFill>
                <a:latin typeface="Overpass"/>
              </a:rPr>
              <a:t>AUTOMOTIVE</a:t>
            </a:r>
          </a:p>
          <a:p>
            <a:pPr algn="ctr"/>
            <a:r>
              <a:rPr lang="en-US" sz="1200" dirty="0">
                <a:solidFill>
                  <a:srgbClr val="3F3F3F"/>
                </a:solidFill>
                <a:latin typeface="Overpass"/>
              </a:rPr>
              <a:t>CERAMICS</a:t>
            </a:r>
          </a:p>
        </p:txBody>
      </p:sp>
      <p:pic>
        <p:nvPicPr>
          <p:cNvPr id="38" name="Picture 18" descr="Icon&#10;&#10;Description automatically generated">
            <a:extLst>
              <a:ext uri="{FF2B5EF4-FFF2-40B4-BE49-F238E27FC236}">
                <a16:creationId xmlns:a16="http://schemas.microsoft.com/office/drawing/2014/main" id="{03A33797-3686-C4FE-88E6-9DC279AF9009}"/>
              </a:ext>
            </a:extLst>
          </p:cNvPr>
          <p:cNvPicPr>
            <a:picLocks noChangeAspect="1"/>
          </p:cNvPicPr>
          <p:nvPr/>
        </p:nvPicPr>
        <p:blipFill>
          <a:blip r:embed="rId7"/>
          <a:stretch>
            <a:fillRect/>
          </a:stretch>
        </p:blipFill>
        <p:spPr>
          <a:xfrm>
            <a:off x="5743514" y="3446397"/>
            <a:ext cx="752932" cy="912146"/>
          </a:xfrm>
          <a:prstGeom prst="rect">
            <a:avLst/>
          </a:prstGeom>
        </p:spPr>
      </p:pic>
      <p:pic>
        <p:nvPicPr>
          <p:cNvPr id="39" name="Picture 4" descr="Icon&#10;&#10;Description automatically generated">
            <a:extLst>
              <a:ext uri="{FF2B5EF4-FFF2-40B4-BE49-F238E27FC236}">
                <a16:creationId xmlns:a16="http://schemas.microsoft.com/office/drawing/2014/main" id="{C7EC40DB-E71B-E50E-3D23-CE0A4A197B87}"/>
              </a:ext>
            </a:extLst>
          </p:cNvPr>
          <p:cNvPicPr>
            <a:picLocks noChangeAspect="1"/>
          </p:cNvPicPr>
          <p:nvPr/>
        </p:nvPicPr>
        <p:blipFill>
          <a:blip r:embed="rId8"/>
          <a:stretch>
            <a:fillRect/>
          </a:stretch>
        </p:blipFill>
        <p:spPr>
          <a:xfrm>
            <a:off x="1239152" y="3446397"/>
            <a:ext cx="749736" cy="869544"/>
          </a:xfrm>
          <a:prstGeom prst="rect">
            <a:avLst/>
          </a:prstGeom>
        </p:spPr>
      </p:pic>
      <p:pic>
        <p:nvPicPr>
          <p:cNvPr id="40" name="Picture 39" descr="Logo, icon&#10;&#10;Description automatically generated">
            <a:extLst>
              <a:ext uri="{FF2B5EF4-FFF2-40B4-BE49-F238E27FC236}">
                <a16:creationId xmlns:a16="http://schemas.microsoft.com/office/drawing/2014/main" id="{7B5A77B2-45ED-3EAE-6736-0C630A29916B}"/>
              </a:ext>
            </a:extLst>
          </p:cNvPr>
          <p:cNvPicPr>
            <a:picLocks noChangeAspect="1"/>
          </p:cNvPicPr>
          <p:nvPr/>
        </p:nvPicPr>
        <p:blipFill>
          <a:blip r:embed="rId9"/>
          <a:stretch>
            <a:fillRect/>
          </a:stretch>
        </p:blipFill>
        <p:spPr>
          <a:xfrm>
            <a:off x="7229201" y="3446397"/>
            <a:ext cx="798272" cy="923426"/>
          </a:xfrm>
          <a:prstGeom prst="rect">
            <a:avLst/>
          </a:prstGeom>
        </p:spPr>
      </p:pic>
    </p:spTree>
    <p:extLst>
      <p:ext uri="{BB962C8B-B14F-4D97-AF65-F5344CB8AC3E}">
        <p14:creationId xmlns:p14="http://schemas.microsoft.com/office/powerpoint/2010/main" val="654190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Shape 235"/>
        <p:cNvGrpSpPr/>
        <p:nvPr/>
      </p:nvGrpSpPr>
      <p:grpSpPr>
        <a:xfrm>
          <a:off x="0" y="0"/>
          <a:ext cx="0" cy="0"/>
          <a:chOff x="0" y="0"/>
          <a:chExt cx="0" cy="0"/>
        </a:xfrm>
      </p:grpSpPr>
      <p:sp>
        <p:nvSpPr>
          <p:cNvPr id="18" name="Rectangle 17">
            <a:extLst>
              <a:ext uri="{FF2B5EF4-FFF2-40B4-BE49-F238E27FC236}">
                <a16:creationId xmlns:a16="http://schemas.microsoft.com/office/drawing/2014/main" id="{328F4B22-96E7-E775-E8DF-49DAE45787E0}"/>
              </a:ext>
            </a:extLst>
          </p:cNvPr>
          <p:cNvSpPr/>
          <p:nvPr/>
        </p:nvSpPr>
        <p:spPr>
          <a:xfrm>
            <a:off x="0" y="-1393"/>
            <a:ext cx="9144000" cy="3158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9" descr="Icon&#10;&#10;Description automatically generated">
            <a:extLst>
              <a:ext uri="{FF2B5EF4-FFF2-40B4-BE49-F238E27FC236}">
                <a16:creationId xmlns:a16="http://schemas.microsoft.com/office/drawing/2014/main" id="{54C685E6-BD7B-B639-6CB9-05C02B780031}"/>
              </a:ext>
            </a:extLst>
          </p:cNvPr>
          <p:cNvPicPr>
            <a:picLocks noChangeAspect="1"/>
          </p:cNvPicPr>
          <p:nvPr/>
        </p:nvPicPr>
        <p:blipFill>
          <a:blip r:embed="rId3"/>
          <a:stretch>
            <a:fillRect/>
          </a:stretch>
        </p:blipFill>
        <p:spPr>
          <a:xfrm>
            <a:off x="8355737" y="73888"/>
            <a:ext cx="714375" cy="828675"/>
          </a:xfrm>
          <a:prstGeom prst="rect">
            <a:avLst/>
          </a:prstGeom>
        </p:spPr>
      </p:pic>
      <p:pic>
        <p:nvPicPr>
          <p:cNvPr id="4" name="Picture 3" descr="A picture containing text, sign, clipart&#10;&#10;Description automatically generated">
            <a:extLst>
              <a:ext uri="{FF2B5EF4-FFF2-40B4-BE49-F238E27FC236}">
                <a16:creationId xmlns:a16="http://schemas.microsoft.com/office/drawing/2014/main" id="{2C525FB7-A4F8-6E77-D7FC-7E6D6884F791}"/>
              </a:ext>
            </a:extLst>
          </p:cNvPr>
          <p:cNvPicPr>
            <a:picLocks noChangeAspect="1"/>
          </p:cNvPicPr>
          <p:nvPr/>
        </p:nvPicPr>
        <p:blipFill>
          <a:blip r:embed="rId4"/>
          <a:stretch>
            <a:fillRect/>
          </a:stretch>
        </p:blipFill>
        <p:spPr>
          <a:xfrm>
            <a:off x="169430" y="4796979"/>
            <a:ext cx="661844" cy="215256"/>
          </a:xfrm>
          <a:prstGeom prst="rect">
            <a:avLst/>
          </a:prstGeom>
        </p:spPr>
      </p:pic>
      <p:pic>
        <p:nvPicPr>
          <p:cNvPr id="11" name="Picture 10" descr="A picture containing metalware&#10;&#10;Description automatically generated">
            <a:extLst>
              <a:ext uri="{FF2B5EF4-FFF2-40B4-BE49-F238E27FC236}">
                <a16:creationId xmlns:a16="http://schemas.microsoft.com/office/drawing/2014/main" id="{DD51BBC0-3FA7-0EAF-625A-863801EA191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18287" y="555542"/>
            <a:ext cx="3153381" cy="2363511"/>
          </a:xfrm>
          <a:prstGeom prst="rect">
            <a:avLst/>
          </a:prstGeom>
        </p:spPr>
      </p:pic>
      <p:sp>
        <p:nvSpPr>
          <p:cNvPr id="20" name="Text Placeholder 4">
            <a:extLst>
              <a:ext uri="{FF2B5EF4-FFF2-40B4-BE49-F238E27FC236}">
                <a16:creationId xmlns:a16="http://schemas.microsoft.com/office/drawing/2014/main" id="{A7E70242-1256-FE60-2095-029457D60394}"/>
              </a:ext>
            </a:extLst>
          </p:cNvPr>
          <p:cNvSpPr txBox="1">
            <a:spLocks/>
          </p:cNvSpPr>
          <p:nvPr/>
        </p:nvSpPr>
        <p:spPr>
          <a:xfrm>
            <a:off x="0" y="803893"/>
            <a:ext cx="4311708" cy="31430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verpass"/>
                <a:ea typeface="Overpass"/>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a:buClr>
                <a:schemeClr val="dk1"/>
              </a:buClr>
              <a:buSzPts val="1040"/>
            </a:pPr>
            <a:r>
              <a:rPr lang="en-US" sz="1800" dirty="0">
                <a:solidFill>
                  <a:srgbClr val="3F3F3F"/>
                </a:solidFill>
                <a:latin typeface="Overpass"/>
                <a:cs typeface="Calibri"/>
              </a:rPr>
              <a:t>Our FleX-SN medical-grade silicon nitride is ideal for biomedical implants. FleX-SN is biocompatible, bioactive, antimicrobial, and shows superb bone-affinity.</a:t>
            </a:r>
            <a:endParaRPr lang="en-US" sz="1800" b="1" dirty="0">
              <a:solidFill>
                <a:srgbClr val="3F3F3F"/>
              </a:solidFill>
              <a:latin typeface="Overpass"/>
              <a:cs typeface="Calibri"/>
            </a:endParaRPr>
          </a:p>
          <a:p>
            <a:endParaRPr lang="en-US" dirty="0"/>
          </a:p>
        </p:txBody>
      </p:sp>
      <p:sp>
        <p:nvSpPr>
          <p:cNvPr id="21" name="Google Shape;81;p4">
            <a:extLst>
              <a:ext uri="{FF2B5EF4-FFF2-40B4-BE49-F238E27FC236}">
                <a16:creationId xmlns:a16="http://schemas.microsoft.com/office/drawing/2014/main" id="{F9832881-0200-4028-A0D7-24A49BA67154}"/>
              </a:ext>
            </a:extLst>
          </p:cNvPr>
          <p:cNvSpPr txBox="1">
            <a:spLocks noGrp="1"/>
          </p:cNvSpPr>
          <p:nvPr>
            <p:ph type="title"/>
          </p:nvPr>
        </p:nvSpPr>
        <p:spPr>
          <a:xfrm>
            <a:off x="0" y="196693"/>
            <a:ext cx="8676903" cy="551587"/>
          </a:xfrm>
          <a:prstGeom prst="rect">
            <a:avLst/>
          </a:prstGeom>
          <a:noFill/>
          <a:ln>
            <a:noFill/>
          </a:ln>
        </p:spPr>
        <p:txBody>
          <a:bodyPr spcFirstLastPara="1" wrap="square" lIns="91425" tIns="45700" rIns="91425" bIns="45700" anchor="b" anchorCtr="0">
            <a:noAutofit/>
          </a:bodyPr>
          <a:lstStyle/>
          <a:p>
            <a:pPr marL="457200"/>
            <a:r>
              <a:rPr lang="en-US" b="0" dirty="0">
                <a:solidFill>
                  <a:srgbClr val="C9BF2B"/>
                </a:solidFill>
              </a:rPr>
              <a:t>SILICON NITRIDE for BIOMEDICAL</a:t>
            </a:r>
            <a:endParaRPr b="0" dirty="0">
              <a:solidFill>
                <a:srgbClr val="C9BF2B"/>
              </a:solidFill>
            </a:endParaRPr>
          </a:p>
        </p:txBody>
      </p:sp>
      <p:pic>
        <p:nvPicPr>
          <p:cNvPr id="23" name="Google Shape;318;p22" descr="Icon&#10;&#10;Description automatically generated">
            <a:extLst>
              <a:ext uri="{FF2B5EF4-FFF2-40B4-BE49-F238E27FC236}">
                <a16:creationId xmlns:a16="http://schemas.microsoft.com/office/drawing/2014/main" id="{83918D11-8AE8-89DA-D8DB-BF0024C7F603}"/>
              </a:ext>
            </a:extLst>
          </p:cNvPr>
          <p:cNvPicPr preferRelativeResize="0">
            <a:picLocks noChangeAspect="1"/>
          </p:cNvPicPr>
          <p:nvPr/>
        </p:nvPicPr>
        <p:blipFill rotWithShape="1">
          <a:blip r:embed="rId6">
            <a:alphaModFix/>
          </a:blip>
          <a:srcRect/>
          <a:stretch/>
        </p:blipFill>
        <p:spPr>
          <a:xfrm>
            <a:off x="1317835" y="3469345"/>
            <a:ext cx="756126" cy="875253"/>
          </a:xfrm>
          <a:prstGeom prst="rect">
            <a:avLst/>
          </a:prstGeom>
          <a:noFill/>
          <a:ln>
            <a:noFill/>
          </a:ln>
        </p:spPr>
      </p:pic>
      <p:pic>
        <p:nvPicPr>
          <p:cNvPr id="24" name="Google Shape;319;p22" descr="Icon&#10;&#10;Description automatically generated">
            <a:extLst>
              <a:ext uri="{FF2B5EF4-FFF2-40B4-BE49-F238E27FC236}">
                <a16:creationId xmlns:a16="http://schemas.microsoft.com/office/drawing/2014/main" id="{B19ED730-9ED0-35B2-03C0-F74C7A5C84BC}"/>
              </a:ext>
            </a:extLst>
          </p:cNvPr>
          <p:cNvPicPr preferRelativeResize="0">
            <a:picLocks noChangeAspect="1"/>
          </p:cNvPicPr>
          <p:nvPr/>
        </p:nvPicPr>
        <p:blipFill rotWithShape="1">
          <a:blip r:embed="rId3">
            <a:alphaModFix/>
          </a:blip>
          <a:srcRect/>
          <a:stretch/>
        </p:blipFill>
        <p:spPr>
          <a:xfrm>
            <a:off x="2770008" y="3469345"/>
            <a:ext cx="775887" cy="849349"/>
          </a:xfrm>
          <a:prstGeom prst="rect">
            <a:avLst/>
          </a:prstGeom>
          <a:noFill/>
          <a:ln>
            <a:noFill/>
          </a:ln>
        </p:spPr>
      </p:pic>
      <p:pic>
        <p:nvPicPr>
          <p:cNvPr id="25" name="Picture 2" descr="Icon&#10;&#10;Description automatically generated">
            <a:extLst>
              <a:ext uri="{FF2B5EF4-FFF2-40B4-BE49-F238E27FC236}">
                <a16:creationId xmlns:a16="http://schemas.microsoft.com/office/drawing/2014/main" id="{96402A9F-2FBA-DEA2-8605-493ED7A22849}"/>
              </a:ext>
            </a:extLst>
          </p:cNvPr>
          <p:cNvPicPr>
            <a:picLocks noChangeAspect="1"/>
          </p:cNvPicPr>
          <p:nvPr/>
        </p:nvPicPr>
        <p:blipFill>
          <a:blip r:embed="rId7"/>
          <a:stretch>
            <a:fillRect/>
          </a:stretch>
        </p:blipFill>
        <p:spPr>
          <a:xfrm>
            <a:off x="5689348" y="3469345"/>
            <a:ext cx="716770" cy="836392"/>
          </a:xfrm>
          <a:prstGeom prst="rect">
            <a:avLst/>
          </a:prstGeom>
        </p:spPr>
      </p:pic>
      <p:pic>
        <p:nvPicPr>
          <p:cNvPr id="26" name="Picture 6" descr="Icon&#10;&#10;Description automatically generated">
            <a:extLst>
              <a:ext uri="{FF2B5EF4-FFF2-40B4-BE49-F238E27FC236}">
                <a16:creationId xmlns:a16="http://schemas.microsoft.com/office/drawing/2014/main" id="{B1EF51EF-BBF0-5B82-71F9-9A1B40CF52B5}"/>
              </a:ext>
            </a:extLst>
          </p:cNvPr>
          <p:cNvPicPr>
            <a:picLocks noChangeAspect="1"/>
          </p:cNvPicPr>
          <p:nvPr/>
        </p:nvPicPr>
        <p:blipFill>
          <a:blip r:embed="rId8"/>
          <a:stretch>
            <a:fillRect/>
          </a:stretch>
        </p:blipFill>
        <p:spPr>
          <a:xfrm>
            <a:off x="4241942" y="3469345"/>
            <a:ext cx="751359" cy="870981"/>
          </a:xfrm>
          <a:prstGeom prst="rect">
            <a:avLst/>
          </a:prstGeom>
        </p:spPr>
      </p:pic>
      <p:pic>
        <p:nvPicPr>
          <p:cNvPr id="27" name="Picture 8" descr="Icon&#10;&#10;Description automatically generated">
            <a:extLst>
              <a:ext uri="{FF2B5EF4-FFF2-40B4-BE49-F238E27FC236}">
                <a16:creationId xmlns:a16="http://schemas.microsoft.com/office/drawing/2014/main" id="{CFA9ED52-EC33-4F07-0072-E10392A75792}"/>
              </a:ext>
            </a:extLst>
          </p:cNvPr>
          <p:cNvPicPr>
            <a:picLocks noChangeAspect="1"/>
          </p:cNvPicPr>
          <p:nvPr/>
        </p:nvPicPr>
        <p:blipFill>
          <a:blip r:embed="rId9"/>
          <a:stretch>
            <a:fillRect/>
          </a:stretch>
        </p:blipFill>
        <p:spPr>
          <a:xfrm>
            <a:off x="7102163" y="3469345"/>
            <a:ext cx="730528" cy="836393"/>
          </a:xfrm>
          <a:prstGeom prst="rect">
            <a:avLst/>
          </a:prstGeom>
        </p:spPr>
      </p:pic>
      <p:sp>
        <p:nvSpPr>
          <p:cNvPr id="28" name="TextBox 27">
            <a:extLst>
              <a:ext uri="{FF2B5EF4-FFF2-40B4-BE49-F238E27FC236}">
                <a16:creationId xmlns:a16="http://schemas.microsoft.com/office/drawing/2014/main" id="{D8B3804B-FB02-D6F5-23FC-BFD94997B43B}"/>
              </a:ext>
            </a:extLst>
          </p:cNvPr>
          <p:cNvSpPr txBox="1"/>
          <p:nvPr/>
        </p:nvSpPr>
        <p:spPr>
          <a:xfrm>
            <a:off x="5508920" y="4377921"/>
            <a:ext cx="1140944" cy="276999"/>
          </a:xfrm>
          <a:prstGeom prst="rect">
            <a:avLst/>
          </a:prstGeom>
          <a:noFill/>
        </p:spPr>
        <p:txBody>
          <a:bodyPr wrap="square" rtlCol="0">
            <a:spAutoFit/>
          </a:bodyPr>
          <a:lstStyle/>
          <a:p>
            <a:pPr algn="ctr"/>
            <a:r>
              <a:rPr lang="en-US" sz="1200" dirty="0">
                <a:solidFill>
                  <a:srgbClr val="3F3F3F"/>
                </a:solidFill>
                <a:latin typeface="Overpass"/>
              </a:rPr>
              <a:t>FOOT &amp; ANKLE</a:t>
            </a:r>
          </a:p>
        </p:txBody>
      </p:sp>
      <p:sp>
        <p:nvSpPr>
          <p:cNvPr id="29" name="TextBox 28">
            <a:extLst>
              <a:ext uri="{FF2B5EF4-FFF2-40B4-BE49-F238E27FC236}">
                <a16:creationId xmlns:a16="http://schemas.microsoft.com/office/drawing/2014/main" id="{79609964-611E-1B5F-7FAE-1773CC8C1778}"/>
              </a:ext>
            </a:extLst>
          </p:cNvPr>
          <p:cNvSpPr txBox="1"/>
          <p:nvPr/>
        </p:nvSpPr>
        <p:spPr>
          <a:xfrm>
            <a:off x="7047424" y="4377921"/>
            <a:ext cx="896809" cy="276999"/>
          </a:xfrm>
          <a:prstGeom prst="rect">
            <a:avLst/>
          </a:prstGeom>
          <a:noFill/>
        </p:spPr>
        <p:txBody>
          <a:bodyPr wrap="square" rtlCol="0">
            <a:spAutoFit/>
          </a:bodyPr>
          <a:lstStyle/>
          <a:p>
            <a:pPr algn="ctr"/>
            <a:r>
              <a:rPr lang="en-US" sz="1200" dirty="0">
                <a:solidFill>
                  <a:srgbClr val="3F3F3F"/>
                </a:solidFill>
                <a:latin typeface="Overpass"/>
              </a:rPr>
              <a:t>KNEE &amp; HIP </a:t>
            </a:r>
          </a:p>
        </p:txBody>
      </p:sp>
      <p:sp>
        <p:nvSpPr>
          <p:cNvPr id="30" name="TextBox 29">
            <a:extLst>
              <a:ext uri="{FF2B5EF4-FFF2-40B4-BE49-F238E27FC236}">
                <a16:creationId xmlns:a16="http://schemas.microsoft.com/office/drawing/2014/main" id="{FAC610DC-4E7A-7853-923F-CBA9242BC137}"/>
              </a:ext>
            </a:extLst>
          </p:cNvPr>
          <p:cNvSpPr txBox="1"/>
          <p:nvPr/>
        </p:nvSpPr>
        <p:spPr>
          <a:xfrm>
            <a:off x="2215044" y="4377921"/>
            <a:ext cx="1988833" cy="276999"/>
          </a:xfrm>
          <a:prstGeom prst="rect">
            <a:avLst/>
          </a:prstGeom>
          <a:noFill/>
        </p:spPr>
        <p:txBody>
          <a:bodyPr wrap="square" rtlCol="0">
            <a:spAutoFit/>
          </a:bodyPr>
          <a:lstStyle/>
          <a:p>
            <a:pPr algn="ctr"/>
            <a:r>
              <a:rPr lang="en-US" sz="1200" dirty="0">
                <a:solidFill>
                  <a:srgbClr val="3F3F3F"/>
                </a:solidFill>
                <a:latin typeface="Overpass"/>
              </a:rPr>
              <a:t>CRANIOMAXILLOFACIAL</a:t>
            </a:r>
          </a:p>
        </p:txBody>
      </p:sp>
      <p:sp>
        <p:nvSpPr>
          <p:cNvPr id="31" name="TextBox 30">
            <a:extLst>
              <a:ext uri="{FF2B5EF4-FFF2-40B4-BE49-F238E27FC236}">
                <a16:creationId xmlns:a16="http://schemas.microsoft.com/office/drawing/2014/main" id="{44690A89-C56D-2848-3CAC-2175BCF17977}"/>
              </a:ext>
            </a:extLst>
          </p:cNvPr>
          <p:cNvSpPr txBox="1"/>
          <p:nvPr/>
        </p:nvSpPr>
        <p:spPr>
          <a:xfrm>
            <a:off x="4114967" y="4377921"/>
            <a:ext cx="1026111" cy="461665"/>
          </a:xfrm>
          <a:prstGeom prst="rect">
            <a:avLst/>
          </a:prstGeom>
          <a:noFill/>
        </p:spPr>
        <p:txBody>
          <a:bodyPr wrap="square" rtlCol="0">
            <a:spAutoFit/>
          </a:bodyPr>
          <a:lstStyle/>
          <a:p>
            <a:pPr algn="ctr"/>
            <a:r>
              <a:rPr lang="en-US" sz="1200" dirty="0">
                <a:solidFill>
                  <a:srgbClr val="3F3F3F"/>
                </a:solidFill>
                <a:latin typeface="Overpass"/>
              </a:rPr>
              <a:t>DENTAL IMPLANTS</a:t>
            </a:r>
          </a:p>
        </p:txBody>
      </p:sp>
      <p:sp>
        <p:nvSpPr>
          <p:cNvPr id="32" name="TextBox 31">
            <a:extLst>
              <a:ext uri="{FF2B5EF4-FFF2-40B4-BE49-F238E27FC236}">
                <a16:creationId xmlns:a16="http://schemas.microsoft.com/office/drawing/2014/main" id="{9336E35D-4C6B-B529-1115-95676AF99014}"/>
              </a:ext>
            </a:extLst>
          </p:cNvPr>
          <p:cNvSpPr txBox="1"/>
          <p:nvPr/>
        </p:nvSpPr>
        <p:spPr>
          <a:xfrm>
            <a:off x="1137066" y="4377921"/>
            <a:ext cx="1116704" cy="276999"/>
          </a:xfrm>
          <a:prstGeom prst="rect">
            <a:avLst/>
          </a:prstGeom>
          <a:noFill/>
        </p:spPr>
        <p:txBody>
          <a:bodyPr wrap="square" rtlCol="0">
            <a:spAutoFit/>
          </a:bodyPr>
          <a:lstStyle/>
          <a:p>
            <a:pPr algn="ctr"/>
            <a:r>
              <a:rPr lang="en-US" sz="1200" dirty="0">
                <a:solidFill>
                  <a:srgbClr val="3F3F3F"/>
                </a:solidFill>
                <a:latin typeface="Overpass"/>
              </a:rPr>
              <a:t>SPINE</a:t>
            </a:r>
          </a:p>
        </p:txBody>
      </p:sp>
    </p:spTree>
    <p:extLst>
      <p:ext uri="{BB962C8B-B14F-4D97-AF65-F5344CB8AC3E}">
        <p14:creationId xmlns:p14="http://schemas.microsoft.com/office/powerpoint/2010/main" val="3209394625"/>
      </p:ext>
    </p:extLst>
  </p:cSld>
  <p:clrMapOvr>
    <a:masterClrMapping/>
  </p:clrMapOvr>
  <p:transition>
    <p:fade/>
  </p:transition>
</p:sld>
</file>

<file path=ppt/theme/theme1.xml><?xml version="1.0" encoding="utf-8"?>
<a:theme xmlns:a="http://schemas.openxmlformats.org/drawingml/2006/main" name="Apex">
  <a:themeElements>
    <a:clrScheme name="Custom 147">
      <a:dk1>
        <a:srgbClr val="000000"/>
      </a:dk1>
      <a:lt1>
        <a:srgbClr val="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40630</TotalTime>
  <Words>1662</Words>
  <Application>Microsoft Office PowerPoint</Application>
  <PresentationFormat>On-screen Show (16:9)</PresentationFormat>
  <Paragraphs>209</Paragraphs>
  <Slides>21</Slides>
  <Notes>20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21</vt:i4>
      </vt:variant>
    </vt:vector>
  </HeadingPairs>
  <TitlesOfParts>
    <vt:vector size="29" baseType="lpstr">
      <vt:lpstr>Arial</vt:lpstr>
      <vt:lpstr>Calibri</vt:lpstr>
      <vt:lpstr>Calibri Light</vt:lpstr>
      <vt:lpstr>Overpass</vt:lpstr>
      <vt:lpstr>Apex</vt:lpstr>
      <vt:lpstr>2_Office Theme</vt:lpstr>
      <vt:lpstr>1_Office Theme</vt:lpstr>
      <vt:lpstr>3_Office Theme</vt:lpstr>
      <vt:lpstr>CORPORATE OVERVIEW</vt:lpstr>
      <vt:lpstr>DISCLAIMER</vt:lpstr>
      <vt:lpstr>PowerPoint Presentation</vt:lpstr>
      <vt:lpstr>CORE STRENGTHS</vt:lpstr>
      <vt:lpstr>CORE STRENGTHS</vt:lpstr>
      <vt:lpstr>PowerPoint Presentation</vt:lpstr>
      <vt:lpstr>3D PRINTING TECHNOLOGIES</vt:lpstr>
      <vt:lpstr>SILICON NITRIDE for AEROSPACE, ENERGY, etc.</vt:lpstr>
      <vt:lpstr>SILICON NITRIDE for BIOMEDICAL</vt:lpstr>
      <vt:lpstr>SN COMPOSITES</vt:lpstr>
      <vt:lpstr>PowerPoint Presentation</vt:lpstr>
      <vt:lpstr>BORON CARBIDE AND SPINEL FOR  ARMOR</vt:lpstr>
      <vt:lpstr>PowerPoint Presentation</vt:lpstr>
      <vt:lpstr>AEROSPACE AND DEFENSE</vt:lpstr>
      <vt:lpstr>BIOMEDICAL</vt:lpstr>
      <vt:lpstr>2024 KEY OBJECTIVES</vt:lpstr>
      <vt:lpstr>SUMMARY</vt:lpstr>
      <vt:lpstr>PowerPoint Presentation</vt:lpstr>
      <vt:lpstr>SUMMARY CAP TABLE AS OF 9/30/23</vt:lpstr>
      <vt:lpstr>SINTX’S HISTORY AND TIMELINE</vt:lpstr>
      <vt:lpstr>MANAGEMENT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OVERVIEW</dc:title>
  <dc:creator>Jim Talbert</dc:creator>
  <cp:lastModifiedBy>David O'Brien</cp:lastModifiedBy>
  <cp:revision>1184</cp:revision>
  <dcterms:created xsi:type="dcterms:W3CDTF">2010-02-10T15:34:19Z</dcterms:created>
  <dcterms:modified xsi:type="dcterms:W3CDTF">2024-02-01T13:32:16Z</dcterms:modified>
</cp:coreProperties>
</file>